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8" r:id="rId14"/>
    <p:sldId id="269" r:id="rId15"/>
    <p:sldId id="270"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76" autoAdjust="0"/>
    <p:restoredTop sz="82175" autoAdjust="0"/>
  </p:normalViewPr>
  <p:slideViewPr>
    <p:cSldViewPr snapToGrid="0">
      <p:cViewPr varScale="1">
        <p:scale>
          <a:sx n="93" d="100"/>
          <a:sy n="93" d="100"/>
        </p:scale>
        <p:origin x="14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E4FDFD-3268-41A6-A123-755BC22A2C42}" type="datetimeFigureOut">
              <a:rPr lang="en-US" smtClean="0"/>
              <a:t>8/12/2024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E384D8-705B-4300-8A59-2DFC9A7FF6D8}" type="slidenum">
              <a:rPr lang="en-US" smtClean="0"/>
              <a:t>‹#›</a:t>
            </a:fld>
            <a:endParaRPr lang="en-US"/>
          </a:p>
        </p:txBody>
      </p:sp>
    </p:spTree>
    <p:extLst>
      <p:ext uri="{BB962C8B-B14F-4D97-AF65-F5344CB8AC3E}">
        <p14:creationId xmlns:p14="http://schemas.microsoft.com/office/powerpoint/2010/main" val="2050117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QR code to a 7-question Pre-test </a:t>
            </a:r>
          </a:p>
        </p:txBody>
      </p:sp>
      <p:sp>
        <p:nvSpPr>
          <p:cNvPr id="4" name="Slide Number Placeholder 3"/>
          <p:cNvSpPr>
            <a:spLocks noGrp="1"/>
          </p:cNvSpPr>
          <p:nvPr>
            <p:ph type="sldNum" sz="quarter" idx="5"/>
          </p:nvPr>
        </p:nvSpPr>
        <p:spPr/>
        <p:txBody>
          <a:bodyPr/>
          <a:lstStyle/>
          <a:p>
            <a:fld id="{E1E384D8-705B-4300-8A59-2DFC9A7FF6D8}" type="slidenum">
              <a:rPr lang="en-US" smtClean="0"/>
              <a:t>1</a:t>
            </a:fld>
            <a:endParaRPr lang="en-US"/>
          </a:p>
        </p:txBody>
      </p:sp>
    </p:spTree>
    <p:extLst>
      <p:ext uri="{BB962C8B-B14F-4D97-AF65-F5344CB8AC3E}">
        <p14:creationId xmlns:p14="http://schemas.microsoft.com/office/powerpoint/2010/main" val="20987279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AutoNum type="arabicPeriod"/>
            </a:pPr>
            <a:r>
              <a:rPr lang="en-US" dirty="0"/>
              <a:t>Case description and background = </a:t>
            </a:r>
            <a:r>
              <a:rPr lang="en-US" sz="1200" kern="1200" dirty="0">
                <a:solidFill>
                  <a:schemeClr val="tx1"/>
                </a:solidFill>
                <a:effectLst/>
                <a:latin typeface="+mn-lt"/>
                <a:ea typeface="+mn-ea"/>
                <a:cs typeface="+mn-cs"/>
              </a:rPr>
              <a:t>Comprehensive and clear detail including history and examination</a:t>
            </a:r>
            <a:endParaRPr lang="en-US" dirty="0"/>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lang="en-US" dirty="0"/>
              <a:t>Uniqueness of case = </a:t>
            </a:r>
            <a:r>
              <a:rPr lang="en-US" sz="1200" kern="1200" dirty="0">
                <a:solidFill>
                  <a:schemeClr val="tx1"/>
                </a:solidFill>
                <a:effectLst/>
                <a:latin typeface="+mn-lt"/>
                <a:ea typeface="+mn-ea"/>
                <a:cs typeface="+mn-cs"/>
              </a:rPr>
              <a:t>Clear description of uniqueness and is instructive.</a:t>
            </a:r>
            <a:endParaRPr lang="en-US" dirty="0"/>
          </a:p>
          <a:p>
            <a:pPr>
              <a:buFont typeface="+mj-lt"/>
              <a:buAutoNum type="arabicPeriod"/>
            </a:pPr>
            <a:r>
              <a:rPr lang="en-US" dirty="0"/>
              <a:t>Importance in the field = </a:t>
            </a:r>
            <a:r>
              <a:rPr lang="en-US" sz="1200" kern="1200" dirty="0">
                <a:solidFill>
                  <a:schemeClr val="tx1"/>
                </a:solidFill>
                <a:effectLst/>
                <a:latin typeface="+mn-lt"/>
                <a:ea typeface="+mn-ea"/>
                <a:cs typeface="+mn-cs"/>
              </a:rPr>
              <a:t>Clear description of importance. Could have significant impact on the field</a:t>
            </a:r>
            <a:endParaRPr lang="en-US" dirty="0"/>
          </a:p>
          <a:p>
            <a:pPr>
              <a:buFont typeface="+mj-lt"/>
              <a:buAutoNum type="arabicPeriod"/>
            </a:pPr>
            <a:r>
              <a:rPr lang="en-US" dirty="0"/>
              <a:t>Diagnosis / treatment = </a:t>
            </a:r>
            <a:r>
              <a:rPr lang="en-US" sz="1200" kern="1200" dirty="0">
                <a:solidFill>
                  <a:schemeClr val="tx1"/>
                </a:solidFill>
                <a:effectLst/>
                <a:latin typeface="+mn-lt"/>
                <a:ea typeface="+mn-ea"/>
                <a:cs typeface="+mn-cs"/>
              </a:rPr>
              <a:t>Clearly described diagnostics and justified treatment</a:t>
            </a:r>
            <a:endParaRPr lang="en-US" dirty="0"/>
          </a:p>
          <a:p>
            <a:pPr>
              <a:buFont typeface="+mj-lt"/>
              <a:buAutoNum type="arabicPeriod"/>
            </a:pPr>
            <a:r>
              <a:rPr lang="en-US" dirty="0"/>
              <a:t>Discussion = </a:t>
            </a:r>
            <a:r>
              <a:rPr lang="en-US" sz="1200" kern="1200" dirty="0">
                <a:solidFill>
                  <a:schemeClr val="tx1"/>
                </a:solidFill>
                <a:effectLst/>
                <a:latin typeface="+mn-lt"/>
                <a:ea typeface="+mn-ea"/>
                <a:cs typeface="+mn-cs"/>
              </a:rPr>
              <a:t>Case is summarized and placed in the context of the literature and the field with clear impacts identified</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1E384D8-705B-4300-8A59-2DFC9A7FF6D8}" type="slidenum">
              <a:rPr lang="en-US" smtClean="0"/>
              <a:t>10</a:t>
            </a:fld>
            <a:endParaRPr lang="en-US"/>
          </a:p>
        </p:txBody>
      </p:sp>
    </p:spTree>
    <p:extLst>
      <p:ext uri="{BB962C8B-B14F-4D97-AF65-F5344CB8AC3E}">
        <p14:creationId xmlns:p14="http://schemas.microsoft.com/office/powerpoint/2010/main" val="1083454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Rubric for evaluating RVU’s Annual Research Day submitted case report abstracts. You need to score 12 or more points to be accepted.</a:t>
            </a:r>
          </a:p>
          <a:p>
            <a:r>
              <a:rPr lang="en-US" dirty="0"/>
              <a:t>If you earn 12-14 points, you can present your research. If you score 15 or more points, you can present and compete for one of the three awards.</a:t>
            </a:r>
          </a:p>
          <a:p>
            <a:endParaRPr lang="en-US" dirty="0"/>
          </a:p>
          <a:p>
            <a:r>
              <a:rPr lang="en-US" dirty="0"/>
              <a:t>You can receive feedback to improve your abstract if you turn it in early. Please see the email from Emily Cox for more details.</a:t>
            </a:r>
          </a:p>
          <a:p>
            <a:endParaRPr lang="en-US" dirty="0"/>
          </a:p>
        </p:txBody>
      </p:sp>
      <p:sp>
        <p:nvSpPr>
          <p:cNvPr id="4" name="Slide Number Placeholder 3"/>
          <p:cNvSpPr>
            <a:spLocks noGrp="1"/>
          </p:cNvSpPr>
          <p:nvPr>
            <p:ph type="sldNum" sz="quarter" idx="5"/>
          </p:nvPr>
        </p:nvSpPr>
        <p:spPr/>
        <p:txBody>
          <a:bodyPr/>
          <a:lstStyle/>
          <a:p>
            <a:fld id="{E1E384D8-705B-4300-8A59-2DFC9A7FF6D8}" type="slidenum">
              <a:rPr lang="en-US" smtClean="0"/>
              <a:t>11</a:t>
            </a:fld>
            <a:endParaRPr lang="en-US"/>
          </a:p>
        </p:txBody>
      </p:sp>
    </p:spTree>
    <p:extLst>
      <p:ext uri="{BB962C8B-B14F-4D97-AF65-F5344CB8AC3E}">
        <p14:creationId xmlns:p14="http://schemas.microsoft.com/office/powerpoint/2010/main" val="2298531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Highlight each sentence in a different color that represents the different parts of the abstract. </a:t>
            </a:r>
            <a:r>
              <a:rPr lang="en-US" sz="1200" kern="1200" dirty="0">
                <a:solidFill>
                  <a:schemeClr val="tx1"/>
                </a:solidFill>
                <a:effectLst/>
                <a:latin typeface="+mn-lt"/>
                <a:ea typeface="+mn-ea"/>
                <a:cs typeface="+mn-cs"/>
              </a:rPr>
              <a:t>This is also a fast way to see if you have too many sentences in one section verses another. </a:t>
            </a:r>
            <a:endParaRPr lang="en-US" dirty="0"/>
          </a:p>
        </p:txBody>
      </p:sp>
      <p:sp>
        <p:nvSpPr>
          <p:cNvPr id="4" name="Slide Number Placeholder 3"/>
          <p:cNvSpPr>
            <a:spLocks noGrp="1"/>
          </p:cNvSpPr>
          <p:nvPr>
            <p:ph type="sldNum" sz="quarter" idx="5"/>
          </p:nvPr>
        </p:nvSpPr>
        <p:spPr/>
        <p:txBody>
          <a:bodyPr/>
          <a:lstStyle/>
          <a:p>
            <a:fld id="{E1E384D8-705B-4300-8A59-2DFC9A7FF6D8}" type="slidenum">
              <a:rPr lang="en-US" smtClean="0"/>
              <a:t>12</a:t>
            </a:fld>
            <a:endParaRPr lang="en-US"/>
          </a:p>
        </p:txBody>
      </p:sp>
    </p:spTree>
    <p:extLst>
      <p:ext uri="{BB962C8B-B14F-4D97-AF65-F5344CB8AC3E}">
        <p14:creationId xmlns:p14="http://schemas.microsoft.com/office/powerpoint/2010/main" val="15540680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E384D8-705B-4300-8A59-2DFC9A7FF6D8}" type="slidenum">
              <a:rPr lang="en-US" smtClean="0"/>
              <a:t>13</a:t>
            </a:fld>
            <a:endParaRPr lang="en-US"/>
          </a:p>
        </p:txBody>
      </p:sp>
    </p:spTree>
    <p:extLst>
      <p:ext uri="{BB962C8B-B14F-4D97-AF65-F5344CB8AC3E}">
        <p14:creationId xmlns:p14="http://schemas.microsoft.com/office/powerpoint/2010/main" val="11379429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Hope and believe are words NOT to include in your abstract. Instead use: anticipate, expect, hypothesize, and/or predict.</a:t>
            </a:r>
          </a:p>
          <a:p>
            <a:r>
              <a:rPr lang="en-US" dirty="0"/>
              <a:t>Whenever you start a sentence with a number write it out: e.g., Eighty-seven survey response have been recorded to date.</a:t>
            </a:r>
          </a:p>
          <a:p>
            <a:r>
              <a:rPr lang="en-US" dirty="0"/>
              <a:t>Finally, when data have a decimal point, ALWAYS include the leading zero so that your audience doesn’t miss it. For example “0.67” and not “.67” </a:t>
            </a:r>
          </a:p>
        </p:txBody>
      </p:sp>
      <p:sp>
        <p:nvSpPr>
          <p:cNvPr id="4" name="Slide Number Placeholder 3"/>
          <p:cNvSpPr>
            <a:spLocks noGrp="1"/>
          </p:cNvSpPr>
          <p:nvPr>
            <p:ph type="sldNum" sz="quarter" idx="5"/>
          </p:nvPr>
        </p:nvSpPr>
        <p:spPr/>
        <p:txBody>
          <a:bodyPr/>
          <a:lstStyle/>
          <a:p>
            <a:fld id="{E1E384D8-705B-4300-8A59-2DFC9A7FF6D8}" type="slidenum">
              <a:rPr lang="en-US" smtClean="0"/>
              <a:t>14</a:t>
            </a:fld>
            <a:endParaRPr lang="en-US"/>
          </a:p>
        </p:txBody>
      </p:sp>
    </p:spTree>
    <p:extLst>
      <p:ext uri="{BB962C8B-B14F-4D97-AF65-F5344CB8AC3E}">
        <p14:creationId xmlns:p14="http://schemas.microsoft.com/office/powerpoint/2010/main" val="703583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E384D8-705B-4300-8A59-2DFC9A7FF6D8}" type="slidenum">
              <a:rPr lang="en-US" smtClean="0"/>
              <a:t>15</a:t>
            </a:fld>
            <a:endParaRPr lang="en-US"/>
          </a:p>
        </p:txBody>
      </p:sp>
    </p:spTree>
    <p:extLst>
      <p:ext uri="{BB962C8B-B14F-4D97-AF65-F5344CB8AC3E}">
        <p14:creationId xmlns:p14="http://schemas.microsoft.com/office/powerpoint/2010/main" val="5475705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QR code to a 7-question Pre-test </a:t>
            </a:r>
          </a:p>
        </p:txBody>
      </p:sp>
      <p:sp>
        <p:nvSpPr>
          <p:cNvPr id="4" name="Slide Number Placeholder 3"/>
          <p:cNvSpPr>
            <a:spLocks noGrp="1"/>
          </p:cNvSpPr>
          <p:nvPr>
            <p:ph type="sldNum" sz="quarter" idx="5"/>
          </p:nvPr>
        </p:nvSpPr>
        <p:spPr/>
        <p:txBody>
          <a:bodyPr/>
          <a:lstStyle/>
          <a:p>
            <a:fld id="{E1E384D8-705B-4300-8A59-2DFC9A7FF6D8}" type="slidenum">
              <a:rPr lang="en-US" smtClean="0"/>
              <a:t>16</a:t>
            </a:fld>
            <a:endParaRPr lang="en-US"/>
          </a:p>
        </p:txBody>
      </p:sp>
    </p:spTree>
    <p:extLst>
      <p:ext uri="{BB962C8B-B14F-4D97-AF65-F5344CB8AC3E}">
        <p14:creationId xmlns:p14="http://schemas.microsoft.com/office/powerpoint/2010/main" val="1705982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is required for applying to present your data at a conference or for submitting for publication. It informs the audience the nature of the research and helps readers discern quickly whether the paper/research project fits what they are searching for.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Informative abstracts are short scientific productions, since they follow the </a:t>
            </a:r>
            <a:r>
              <a:rPr lang="en-US" sz="1200" b="0" i="0" kern="1200" dirty="0" err="1">
                <a:solidFill>
                  <a:schemeClr val="tx1"/>
                </a:solidFill>
                <a:effectLst/>
                <a:latin typeface="+mn-lt"/>
                <a:ea typeface="+mn-ea"/>
                <a:cs typeface="+mn-cs"/>
              </a:rPr>
              <a:t>IMRaD</a:t>
            </a:r>
            <a:r>
              <a:rPr lang="en-US" sz="1200" b="0" i="0" kern="1200" dirty="0">
                <a:solidFill>
                  <a:schemeClr val="tx1"/>
                </a:solidFill>
                <a:effectLst/>
                <a:latin typeface="+mn-lt"/>
                <a:ea typeface="+mn-ea"/>
                <a:cs typeface="+mn-cs"/>
              </a:rPr>
              <a:t> (Introduction, Methods, Results, and Discussion) structure and can in fact replace the whole text, because readers extract from these the most valuable information and in many instances it is not necessary to read the complete text.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 structured/long-from abstract has a paragraph for each section: Introduction, Materials and Methods, Results, and Conclusion (it may even include paragraphs for the objectives or other sections).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 semi-structured abstract is written in only one paragraph, where each sentence corresponds to a section. All the sections of the article are present as in the structured abstract.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dirty="0"/>
          </a:p>
          <a:p>
            <a:endParaRPr lang="en-US" i="0" dirty="0"/>
          </a:p>
          <a:p>
            <a:endParaRPr lang="en-US" dirty="0"/>
          </a:p>
        </p:txBody>
      </p:sp>
      <p:sp>
        <p:nvSpPr>
          <p:cNvPr id="4" name="Slide Number Placeholder 3"/>
          <p:cNvSpPr>
            <a:spLocks noGrp="1"/>
          </p:cNvSpPr>
          <p:nvPr>
            <p:ph type="sldNum" sz="quarter" idx="5"/>
          </p:nvPr>
        </p:nvSpPr>
        <p:spPr/>
        <p:txBody>
          <a:bodyPr/>
          <a:lstStyle/>
          <a:p>
            <a:fld id="{E1E384D8-705B-4300-8A59-2DFC9A7FF6D8}" type="slidenum">
              <a:rPr lang="en-US" smtClean="0"/>
              <a:t>2</a:t>
            </a:fld>
            <a:endParaRPr lang="en-US"/>
          </a:p>
        </p:txBody>
      </p:sp>
    </p:spTree>
    <p:extLst>
      <p:ext uri="{BB962C8B-B14F-4D97-AF65-F5344CB8AC3E}">
        <p14:creationId xmlns:p14="http://schemas.microsoft.com/office/powerpoint/2010/main" val="1790751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In the early 1990s, structured abstracts began to take form base on discussions from Ad Hoc Working Group for Critical Appraisal of the Medical Literature. This includes the </a:t>
            </a:r>
            <a:r>
              <a:rPr lang="en-US" sz="1200" b="0" i="0" kern="1200" dirty="0" err="1">
                <a:solidFill>
                  <a:schemeClr val="tx1"/>
                </a:solidFill>
                <a:effectLst/>
                <a:latin typeface="+mn-lt"/>
                <a:ea typeface="+mn-ea"/>
                <a:cs typeface="+mn-cs"/>
              </a:rPr>
              <a:t>IMRaD</a:t>
            </a:r>
            <a:r>
              <a:rPr lang="en-US" sz="1200" b="0" i="0" kern="1200" dirty="0">
                <a:solidFill>
                  <a:schemeClr val="tx1"/>
                </a:solidFill>
                <a:effectLst/>
                <a:latin typeface="+mn-lt"/>
                <a:ea typeface="+mn-ea"/>
                <a:cs typeface="+mn-cs"/>
              </a:rPr>
              <a:t> (Introduction, Methods, Results, and Discussion) format as well as a 8-heading format for clinical articles. The 8-heading format includes: objective, design, setting, patients, intervention, main outcome measures, results, and conclusions.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However, for submitting an abstract to a conference, there are generally 5 headings: background, aim/objective/purpose, methods, results, and conclusions. We are going to focus on the informative/structured abstract as that is required for RVU’s Annual Research Day. These are generally evaluated for acceptance based on a rubric.</a:t>
            </a:r>
          </a:p>
        </p:txBody>
      </p:sp>
      <p:sp>
        <p:nvSpPr>
          <p:cNvPr id="4" name="Slide Number Placeholder 3"/>
          <p:cNvSpPr>
            <a:spLocks noGrp="1"/>
          </p:cNvSpPr>
          <p:nvPr>
            <p:ph type="sldNum" sz="quarter" idx="5"/>
          </p:nvPr>
        </p:nvSpPr>
        <p:spPr/>
        <p:txBody>
          <a:bodyPr/>
          <a:lstStyle/>
          <a:p>
            <a:fld id="{E1E384D8-705B-4300-8A59-2DFC9A7FF6D8}" type="slidenum">
              <a:rPr lang="en-US" smtClean="0"/>
              <a:t>3</a:t>
            </a:fld>
            <a:endParaRPr lang="en-US"/>
          </a:p>
        </p:txBody>
      </p:sp>
    </p:spTree>
    <p:extLst>
      <p:ext uri="{BB962C8B-B14F-4D97-AF65-F5344CB8AC3E}">
        <p14:creationId xmlns:p14="http://schemas.microsoft.com/office/powerpoint/2010/main" val="1456617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t>
            </a:r>
            <a:r>
              <a:rPr lang="en-US" sz="1400" b="1" dirty="0"/>
              <a:t>ONE – TWO</a:t>
            </a:r>
            <a:r>
              <a:rPr lang="en-US" dirty="0"/>
              <a:t> sentence(s), explain the topic of your research</a:t>
            </a:r>
          </a:p>
          <a:p>
            <a:r>
              <a:rPr lang="en-US" dirty="0"/>
              <a:t>make it understandable to the general public, but specific to your topic</a:t>
            </a:r>
          </a:p>
          <a:p>
            <a:r>
              <a:rPr lang="en-US" dirty="0"/>
              <a:t>do </a:t>
            </a:r>
            <a:r>
              <a:rPr lang="en-US" b="1" dirty="0"/>
              <a:t>not</a:t>
            </a:r>
            <a:r>
              <a:rPr lang="en-US" dirty="0"/>
              <a:t> use jargon, as your audience may be unfamiliar with the topic</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1E384D8-705B-4300-8A59-2DFC9A7FF6D8}" type="slidenum">
              <a:rPr lang="en-US" smtClean="0"/>
              <a:t>4</a:t>
            </a:fld>
            <a:endParaRPr lang="en-US"/>
          </a:p>
        </p:txBody>
      </p:sp>
    </p:spTree>
    <p:extLst>
      <p:ext uri="{BB962C8B-B14F-4D97-AF65-F5344CB8AC3E}">
        <p14:creationId xmlns:p14="http://schemas.microsoft.com/office/powerpoint/2010/main" val="3368590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t>
            </a:r>
            <a:r>
              <a:rPr lang="en-US" sz="1400" b="1" dirty="0"/>
              <a:t>ONE</a:t>
            </a:r>
            <a:r>
              <a:rPr lang="en-US" dirty="0"/>
              <a:t> sentence, state the key research question/hypothesis</a:t>
            </a:r>
          </a:p>
          <a:p>
            <a:r>
              <a:rPr lang="en-US" dirty="0"/>
              <a:t>in </a:t>
            </a:r>
            <a:r>
              <a:rPr lang="en-US" sz="1400" b="1" dirty="0"/>
              <a:t>ONE</a:t>
            </a:r>
            <a:r>
              <a:rPr lang="en-US" dirty="0"/>
              <a:t> sentence, summarize how this questions has not yet been adequately answered</a:t>
            </a:r>
          </a:p>
          <a:p>
            <a:r>
              <a:rPr lang="en-US" dirty="0"/>
              <a:t>in </a:t>
            </a:r>
            <a:r>
              <a:rPr lang="en-US" sz="1400" b="1" dirty="0"/>
              <a:t>ONE</a:t>
            </a:r>
            <a:r>
              <a:rPr lang="en-US" dirty="0"/>
              <a:t> sentence, explain your way to answer this research question</a:t>
            </a:r>
          </a:p>
        </p:txBody>
      </p:sp>
      <p:sp>
        <p:nvSpPr>
          <p:cNvPr id="4" name="Slide Number Placeholder 3"/>
          <p:cNvSpPr>
            <a:spLocks noGrp="1"/>
          </p:cNvSpPr>
          <p:nvPr>
            <p:ph type="sldNum" sz="quarter" idx="5"/>
          </p:nvPr>
        </p:nvSpPr>
        <p:spPr/>
        <p:txBody>
          <a:bodyPr/>
          <a:lstStyle/>
          <a:p>
            <a:fld id="{E1E384D8-705B-4300-8A59-2DFC9A7FF6D8}" type="slidenum">
              <a:rPr lang="en-US" smtClean="0"/>
              <a:t>5</a:t>
            </a:fld>
            <a:endParaRPr lang="en-US"/>
          </a:p>
        </p:txBody>
      </p:sp>
    </p:spTree>
    <p:extLst>
      <p:ext uri="{BB962C8B-B14F-4D97-AF65-F5344CB8AC3E}">
        <p14:creationId xmlns:p14="http://schemas.microsoft.com/office/powerpoint/2010/main" val="2050427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t>
            </a:r>
            <a:r>
              <a:rPr lang="en-US" sz="1600" b="1" dirty="0"/>
              <a:t>ONE – TWO </a:t>
            </a:r>
            <a:r>
              <a:rPr lang="en-US" dirty="0"/>
              <a:t>sentence(s), summarize the key methods used including how data were analyzed</a:t>
            </a:r>
          </a:p>
          <a:p>
            <a:r>
              <a:rPr lang="en-US" dirty="0"/>
              <a:t>omit details about materials, unless it greatly influenced the procedure or had to be developed for the investigation</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1E384D8-705B-4300-8A59-2DFC9A7FF6D8}" type="slidenum">
              <a:rPr lang="en-US" smtClean="0"/>
              <a:t>6</a:t>
            </a:fld>
            <a:endParaRPr lang="en-US"/>
          </a:p>
        </p:txBody>
      </p:sp>
    </p:spTree>
    <p:extLst>
      <p:ext uri="{BB962C8B-B14F-4D97-AF65-F5344CB8AC3E}">
        <p14:creationId xmlns:p14="http://schemas.microsoft.com/office/powerpoint/2010/main" val="2923872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t>
            </a:r>
            <a:r>
              <a:rPr lang="en-US" sz="1600" b="1" dirty="0"/>
              <a:t>ONE </a:t>
            </a:r>
            <a:r>
              <a:rPr lang="en-US" dirty="0"/>
              <a:t>sentence, summarize the key results observed compared to control</a:t>
            </a:r>
          </a:p>
          <a:p>
            <a:endParaRPr lang="en-US" dirty="0"/>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1E384D8-705B-4300-8A59-2DFC9A7FF6D8}" type="slidenum">
              <a:rPr lang="en-US" smtClean="0"/>
              <a:t>7</a:t>
            </a:fld>
            <a:endParaRPr lang="en-US"/>
          </a:p>
        </p:txBody>
      </p:sp>
    </p:spTree>
    <p:extLst>
      <p:ext uri="{BB962C8B-B14F-4D97-AF65-F5344CB8AC3E}">
        <p14:creationId xmlns:p14="http://schemas.microsoft.com/office/powerpoint/2010/main" val="436031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a:t>
            </a:r>
            <a:r>
              <a:rPr lang="en-US" sz="1600" b="1" dirty="0"/>
              <a:t>ONE </a:t>
            </a:r>
            <a:r>
              <a:rPr lang="en-US" dirty="0"/>
              <a:t>sentence, summarize the implications to the field and how your results further research in this area</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1E384D8-705B-4300-8A59-2DFC9A7FF6D8}" type="slidenum">
              <a:rPr lang="en-US" smtClean="0"/>
              <a:t>8</a:t>
            </a:fld>
            <a:endParaRPr lang="en-US"/>
          </a:p>
        </p:txBody>
      </p:sp>
    </p:spTree>
    <p:extLst>
      <p:ext uri="{BB962C8B-B14F-4D97-AF65-F5344CB8AC3E}">
        <p14:creationId xmlns:p14="http://schemas.microsoft.com/office/powerpoint/2010/main" val="1425352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Rubric for evaluating RVU’s Annual Research Day submitted research abstracts. You need to score 12 or more points to be accepted. If you earn 12-14 points, you can present your research. If you score 15 or more points, you can present and compete for one of the three awards.</a:t>
            </a:r>
          </a:p>
          <a:p>
            <a:endParaRPr lang="en-US" dirty="0"/>
          </a:p>
          <a:p>
            <a:r>
              <a:rPr lang="en-US" dirty="0"/>
              <a:t>You can receive feedback to improve your abstract if you turn it in early. Please see the email from Emily Cox for more details and the rubric.</a:t>
            </a:r>
          </a:p>
        </p:txBody>
      </p:sp>
      <p:sp>
        <p:nvSpPr>
          <p:cNvPr id="4" name="Slide Number Placeholder 3"/>
          <p:cNvSpPr>
            <a:spLocks noGrp="1"/>
          </p:cNvSpPr>
          <p:nvPr>
            <p:ph type="sldNum" sz="quarter" idx="5"/>
          </p:nvPr>
        </p:nvSpPr>
        <p:spPr/>
        <p:txBody>
          <a:bodyPr/>
          <a:lstStyle/>
          <a:p>
            <a:fld id="{E1E384D8-705B-4300-8A59-2DFC9A7FF6D8}" type="slidenum">
              <a:rPr lang="en-US" smtClean="0"/>
              <a:t>9</a:t>
            </a:fld>
            <a:endParaRPr lang="en-US"/>
          </a:p>
        </p:txBody>
      </p:sp>
    </p:spTree>
    <p:extLst>
      <p:ext uri="{BB962C8B-B14F-4D97-AF65-F5344CB8AC3E}">
        <p14:creationId xmlns:p14="http://schemas.microsoft.com/office/powerpoint/2010/main" val="4203598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8/12/2024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8/12/2024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8/12/2024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8/12/2024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8/12/2024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8/12/2024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8/12/2024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8/12/2024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8/12/2024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8/12/2024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8/12/2024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8/12/2024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8/12/2024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54C42-0763-461D-A427-6F4B782FFE48}"/>
              </a:ext>
            </a:extLst>
          </p:cNvPr>
          <p:cNvSpPr>
            <a:spLocks noGrp="1"/>
          </p:cNvSpPr>
          <p:nvPr>
            <p:ph type="ctrTitle"/>
          </p:nvPr>
        </p:nvSpPr>
        <p:spPr>
          <a:xfrm>
            <a:off x="810002" y="639097"/>
            <a:ext cx="4961534" cy="3781101"/>
          </a:xfrm>
        </p:spPr>
        <p:txBody>
          <a:bodyPr>
            <a:normAutofit/>
          </a:bodyPr>
          <a:lstStyle/>
          <a:p>
            <a:r>
              <a:rPr lang="en-US" dirty="0"/>
              <a:t>Abstract Writing Workshop</a:t>
            </a:r>
          </a:p>
        </p:txBody>
      </p:sp>
      <p:sp>
        <p:nvSpPr>
          <p:cNvPr id="3" name="Subtitle 2">
            <a:extLst>
              <a:ext uri="{FF2B5EF4-FFF2-40B4-BE49-F238E27FC236}">
                <a16:creationId xmlns:a16="http://schemas.microsoft.com/office/drawing/2014/main" id="{E124A21F-A152-40F6-98BC-629D840E880E}"/>
              </a:ext>
            </a:extLst>
          </p:cNvPr>
          <p:cNvSpPr>
            <a:spLocks noGrp="1"/>
          </p:cNvSpPr>
          <p:nvPr>
            <p:ph type="subTitle" idx="1"/>
          </p:nvPr>
        </p:nvSpPr>
        <p:spPr>
          <a:xfrm>
            <a:off x="810001" y="5280847"/>
            <a:ext cx="4961535" cy="785656"/>
          </a:xfrm>
        </p:spPr>
        <p:txBody>
          <a:bodyPr>
            <a:normAutofit/>
          </a:bodyPr>
          <a:lstStyle/>
          <a:p>
            <a:r>
              <a:rPr lang="en-US" dirty="0"/>
              <a:t>Drs. Amanda Brooks, Jennifer Hellier, and </a:t>
            </a:r>
            <a:r>
              <a:rPr lang="en-US"/>
              <a:t>Karma McKelvey</a:t>
            </a:r>
            <a:endParaRPr lang="en-US" dirty="0"/>
          </a:p>
        </p:txBody>
      </p:sp>
      <p:pic>
        <p:nvPicPr>
          <p:cNvPr id="6" name="Picture 5">
            <a:extLst>
              <a:ext uri="{FF2B5EF4-FFF2-40B4-BE49-F238E27FC236}">
                <a16:creationId xmlns:a16="http://schemas.microsoft.com/office/drawing/2014/main" id="{D4D9D150-67CF-4C45-BD98-9849087F2A7F}"/>
              </a:ext>
            </a:extLst>
          </p:cNvPr>
          <p:cNvPicPr>
            <a:picLocks noChangeAspect="1"/>
          </p:cNvPicPr>
          <p:nvPr/>
        </p:nvPicPr>
        <p:blipFill>
          <a:blip r:embed="rId3"/>
          <a:stretch>
            <a:fillRect/>
          </a:stretch>
        </p:blipFill>
        <p:spPr>
          <a:xfrm>
            <a:off x="6096000" y="639097"/>
            <a:ext cx="5903327" cy="5328472"/>
          </a:xfrm>
          <a:prstGeom prst="rect">
            <a:avLst/>
          </a:prstGeom>
        </p:spPr>
      </p:pic>
    </p:spTree>
    <p:extLst>
      <p:ext uri="{BB962C8B-B14F-4D97-AF65-F5344CB8AC3E}">
        <p14:creationId xmlns:p14="http://schemas.microsoft.com/office/powerpoint/2010/main" val="1776354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B1B3C-779B-4DD0-9657-38D326190063}"/>
              </a:ext>
            </a:extLst>
          </p:cNvPr>
          <p:cNvSpPr>
            <a:spLocks noGrp="1"/>
          </p:cNvSpPr>
          <p:nvPr>
            <p:ph type="title"/>
          </p:nvPr>
        </p:nvSpPr>
        <p:spPr>
          <a:xfrm>
            <a:off x="810000" y="447188"/>
            <a:ext cx="10749822" cy="970450"/>
          </a:xfrm>
        </p:spPr>
        <p:txBody>
          <a:bodyPr/>
          <a:lstStyle/>
          <a:p>
            <a:r>
              <a:rPr lang="en-US" dirty="0"/>
              <a:t>GENERAL FORMAT: CASE REPORT ABSTRACT</a:t>
            </a:r>
          </a:p>
        </p:txBody>
      </p:sp>
      <p:sp>
        <p:nvSpPr>
          <p:cNvPr id="3" name="Content Placeholder 2">
            <a:extLst>
              <a:ext uri="{FF2B5EF4-FFF2-40B4-BE49-F238E27FC236}">
                <a16:creationId xmlns:a16="http://schemas.microsoft.com/office/drawing/2014/main" id="{34F51275-A76D-4C3C-ABA2-F480C1FB05EE}"/>
              </a:ext>
            </a:extLst>
          </p:cNvPr>
          <p:cNvSpPr>
            <a:spLocks noGrp="1"/>
          </p:cNvSpPr>
          <p:nvPr>
            <p:ph idx="1"/>
          </p:nvPr>
        </p:nvSpPr>
        <p:spPr/>
        <p:txBody>
          <a:bodyPr>
            <a:normAutofit/>
          </a:bodyPr>
          <a:lstStyle/>
          <a:p>
            <a:pPr>
              <a:buFont typeface="+mj-lt"/>
              <a:buAutoNum type="arabicPeriod"/>
            </a:pPr>
            <a:r>
              <a:rPr lang="en-US" sz="2800" dirty="0"/>
              <a:t> case description and background</a:t>
            </a:r>
          </a:p>
          <a:p>
            <a:pPr>
              <a:buFont typeface="+mj-lt"/>
              <a:buAutoNum type="arabicPeriod"/>
            </a:pPr>
            <a:r>
              <a:rPr lang="en-US" sz="2800" dirty="0"/>
              <a:t> uniqueness of case</a:t>
            </a:r>
          </a:p>
          <a:p>
            <a:pPr>
              <a:buFont typeface="+mj-lt"/>
              <a:buAutoNum type="arabicPeriod"/>
            </a:pPr>
            <a:r>
              <a:rPr lang="en-US" sz="2800" dirty="0"/>
              <a:t> importance in the field</a:t>
            </a:r>
          </a:p>
          <a:p>
            <a:pPr>
              <a:buFont typeface="+mj-lt"/>
              <a:buAutoNum type="arabicPeriod"/>
            </a:pPr>
            <a:r>
              <a:rPr lang="en-US" sz="2800" dirty="0"/>
              <a:t> diagnosis / treatment</a:t>
            </a:r>
          </a:p>
          <a:p>
            <a:pPr>
              <a:buFont typeface="+mj-lt"/>
              <a:buAutoNum type="arabicPeriod"/>
            </a:pPr>
            <a:r>
              <a:rPr lang="en-US" sz="2800" dirty="0"/>
              <a:t> discussion</a:t>
            </a:r>
          </a:p>
        </p:txBody>
      </p:sp>
      <p:sp>
        <p:nvSpPr>
          <p:cNvPr id="4" name="Rectangle 3">
            <a:extLst>
              <a:ext uri="{FF2B5EF4-FFF2-40B4-BE49-F238E27FC236}">
                <a16:creationId xmlns:a16="http://schemas.microsoft.com/office/drawing/2014/main" id="{A0901AA4-3999-4E0B-96A3-02C615EFE868}"/>
              </a:ext>
            </a:extLst>
          </p:cNvPr>
          <p:cNvSpPr/>
          <p:nvPr/>
        </p:nvSpPr>
        <p:spPr>
          <a:xfrm>
            <a:off x="5678311" y="5858798"/>
            <a:ext cx="6096000" cy="276999"/>
          </a:xfrm>
          <a:prstGeom prst="rect">
            <a:avLst/>
          </a:prstGeom>
        </p:spPr>
        <p:txBody>
          <a:bodyPr>
            <a:spAutoFit/>
          </a:bodyPr>
          <a:lstStyle/>
          <a:p>
            <a:pPr algn="r"/>
            <a:r>
              <a:rPr lang="en-US" sz="1200" dirty="0"/>
              <a:t>https://www.ncbi.nlm.nih.gov/pmc/articles/PMC1082941/</a:t>
            </a:r>
          </a:p>
        </p:txBody>
      </p:sp>
    </p:spTree>
    <p:extLst>
      <p:ext uri="{BB962C8B-B14F-4D97-AF65-F5344CB8AC3E}">
        <p14:creationId xmlns:p14="http://schemas.microsoft.com/office/powerpoint/2010/main" val="637721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0CF8BA2-A98C-4F1E-9D98-D15ED3A284BF}"/>
              </a:ext>
            </a:extLst>
          </p:cNvPr>
          <p:cNvGraphicFramePr>
            <a:graphicFrameLocks noGrp="1"/>
          </p:cNvGraphicFramePr>
          <p:nvPr>
            <p:ph type="pic" sz="quarter" idx="4294967295"/>
            <p:extLst>
              <p:ext uri="{D42A27DB-BD31-4B8C-83A1-F6EECF244321}">
                <p14:modId xmlns:p14="http://schemas.microsoft.com/office/powerpoint/2010/main" val="1506923421"/>
              </p:ext>
            </p:extLst>
          </p:nvPr>
        </p:nvGraphicFramePr>
        <p:xfrm>
          <a:off x="180622" y="202945"/>
          <a:ext cx="11830755" cy="6513704"/>
        </p:xfrm>
        <a:graphic>
          <a:graphicData uri="http://schemas.openxmlformats.org/drawingml/2006/table">
            <a:tbl>
              <a:tblPr firstRow="1" firstCol="1" bandRow="1">
                <a:tableStyleId>{5C22544A-7EE6-4342-B048-85BDC9FD1C3A}</a:tableStyleId>
              </a:tblPr>
              <a:tblGrid>
                <a:gridCol w="2478871">
                  <a:extLst>
                    <a:ext uri="{9D8B030D-6E8A-4147-A177-3AD203B41FA5}">
                      <a16:colId xmlns:a16="http://schemas.microsoft.com/office/drawing/2014/main" val="3518811677"/>
                    </a:ext>
                  </a:extLst>
                </a:gridCol>
                <a:gridCol w="2143156">
                  <a:extLst>
                    <a:ext uri="{9D8B030D-6E8A-4147-A177-3AD203B41FA5}">
                      <a16:colId xmlns:a16="http://schemas.microsoft.com/office/drawing/2014/main" val="74529349"/>
                    </a:ext>
                  </a:extLst>
                </a:gridCol>
                <a:gridCol w="300341">
                  <a:extLst>
                    <a:ext uri="{9D8B030D-6E8A-4147-A177-3AD203B41FA5}">
                      <a16:colId xmlns:a16="http://schemas.microsoft.com/office/drawing/2014/main" val="2003672306"/>
                    </a:ext>
                  </a:extLst>
                </a:gridCol>
                <a:gridCol w="2081685">
                  <a:extLst>
                    <a:ext uri="{9D8B030D-6E8A-4147-A177-3AD203B41FA5}">
                      <a16:colId xmlns:a16="http://schemas.microsoft.com/office/drawing/2014/main" val="2994956891"/>
                    </a:ext>
                  </a:extLst>
                </a:gridCol>
                <a:gridCol w="300341">
                  <a:extLst>
                    <a:ext uri="{9D8B030D-6E8A-4147-A177-3AD203B41FA5}">
                      <a16:colId xmlns:a16="http://schemas.microsoft.com/office/drawing/2014/main" val="2966122706"/>
                    </a:ext>
                  </a:extLst>
                </a:gridCol>
                <a:gridCol w="2081685">
                  <a:extLst>
                    <a:ext uri="{9D8B030D-6E8A-4147-A177-3AD203B41FA5}">
                      <a16:colId xmlns:a16="http://schemas.microsoft.com/office/drawing/2014/main" val="723436887"/>
                    </a:ext>
                  </a:extLst>
                </a:gridCol>
                <a:gridCol w="300341">
                  <a:extLst>
                    <a:ext uri="{9D8B030D-6E8A-4147-A177-3AD203B41FA5}">
                      <a16:colId xmlns:a16="http://schemas.microsoft.com/office/drawing/2014/main" val="2167723617"/>
                    </a:ext>
                  </a:extLst>
                </a:gridCol>
                <a:gridCol w="2144335">
                  <a:extLst>
                    <a:ext uri="{9D8B030D-6E8A-4147-A177-3AD203B41FA5}">
                      <a16:colId xmlns:a16="http://schemas.microsoft.com/office/drawing/2014/main" val="2685474563"/>
                    </a:ext>
                  </a:extLst>
                </a:gridCol>
              </a:tblGrid>
              <a:tr h="169230">
                <a:tc rowSpan="2">
                  <a:txBody>
                    <a:bodyPr/>
                    <a:lstStyle/>
                    <a:p>
                      <a:pPr marL="0" marR="0" algn="ctr">
                        <a:lnSpc>
                          <a:spcPct val="107000"/>
                        </a:lnSpc>
                        <a:spcBef>
                          <a:spcPts val="0"/>
                        </a:spcBef>
                        <a:spcAft>
                          <a:spcPts val="0"/>
                        </a:spcAft>
                      </a:pPr>
                      <a:r>
                        <a:rPr lang="en-US" sz="1600" dirty="0">
                          <a:solidFill>
                            <a:schemeClr val="bg1"/>
                          </a:solidFill>
                          <a:effectLst/>
                        </a:rPr>
                        <a:t>Case Report Rubric</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2">
                  <a:txBody>
                    <a:bodyPr/>
                    <a:lstStyle/>
                    <a:p>
                      <a:pPr marL="0" marR="0" algn="ctr">
                        <a:lnSpc>
                          <a:spcPct val="107000"/>
                        </a:lnSpc>
                        <a:spcBef>
                          <a:spcPts val="0"/>
                        </a:spcBef>
                        <a:spcAft>
                          <a:spcPts val="0"/>
                        </a:spcAft>
                      </a:pPr>
                      <a:r>
                        <a:rPr lang="en-US" sz="1600" b="1">
                          <a:solidFill>
                            <a:schemeClr val="bg1"/>
                          </a:solidFill>
                          <a:effectLst/>
                        </a:rPr>
                        <a:t>0</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1600" b="1">
                          <a:solidFill>
                            <a:schemeClr val="bg1"/>
                          </a:solidFill>
                          <a:effectLst/>
                        </a:rPr>
                        <a:t>1</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a:txBody>
                    <a:bodyPr/>
                    <a:lstStyle/>
                    <a:p>
                      <a:pPr marL="0" marR="0" algn="ctr">
                        <a:lnSpc>
                          <a:spcPct val="107000"/>
                        </a:lnSpc>
                        <a:spcBef>
                          <a:spcPts val="0"/>
                        </a:spcBef>
                        <a:spcAft>
                          <a:spcPts val="0"/>
                        </a:spcAft>
                      </a:pPr>
                      <a:r>
                        <a:rPr lang="en-US" sz="1600" b="1">
                          <a:solidFill>
                            <a:schemeClr val="bg1"/>
                          </a:solidFill>
                          <a:effectLst/>
                        </a:rPr>
                        <a:t>2</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2">
                  <a:txBody>
                    <a:bodyPr/>
                    <a:lstStyle/>
                    <a:p>
                      <a:pPr marL="0" marR="0" algn="ctr">
                        <a:lnSpc>
                          <a:spcPct val="107000"/>
                        </a:lnSpc>
                        <a:spcBef>
                          <a:spcPts val="0"/>
                        </a:spcBef>
                        <a:spcAft>
                          <a:spcPts val="0"/>
                        </a:spcAft>
                      </a:pPr>
                      <a:r>
                        <a:rPr lang="en-US" sz="1600" b="1">
                          <a:solidFill>
                            <a:schemeClr val="bg1"/>
                          </a:solidFill>
                          <a:effectLst/>
                        </a:rPr>
                        <a:t>3</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extLst>
                  <a:ext uri="{0D108BD9-81ED-4DB2-BD59-A6C34878D82A}">
                    <a16:rowId xmlns:a16="http://schemas.microsoft.com/office/drawing/2014/main" val="680469363"/>
                  </a:ext>
                </a:extLst>
              </a:tr>
              <a:tr h="257605">
                <a:tc vMerge="1">
                  <a:txBody>
                    <a:bodyPr/>
                    <a:lstStyle/>
                    <a:p>
                      <a:endParaRPr lang="en-US"/>
                    </a:p>
                  </a:txBody>
                  <a:tcPr/>
                </a:tc>
                <a:tc gridSpan="2">
                  <a:txBody>
                    <a:bodyPr/>
                    <a:lstStyle/>
                    <a:p>
                      <a:pPr marL="0" marR="0" algn="ctr">
                        <a:lnSpc>
                          <a:spcPct val="107000"/>
                        </a:lnSpc>
                        <a:spcBef>
                          <a:spcPts val="0"/>
                        </a:spcBef>
                        <a:spcAft>
                          <a:spcPts val="0"/>
                        </a:spcAft>
                      </a:pPr>
                      <a:r>
                        <a:rPr lang="en-US" sz="1600" b="1" dirty="0">
                          <a:solidFill>
                            <a:schemeClr val="bg1"/>
                          </a:solidFill>
                          <a:effectLst/>
                        </a:rPr>
                        <a:t>Missing</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1600" b="1" dirty="0">
                          <a:solidFill>
                            <a:schemeClr val="bg1"/>
                          </a:solidFill>
                          <a:effectLst/>
                        </a:rPr>
                        <a:t>Poor</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a:txBody>
                    <a:bodyPr/>
                    <a:lstStyle/>
                    <a:p>
                      <a:pPr marL="0" marR="0" algn="ctr">
                        <a:lnSpc>
                          <a:spcPct val="107000"/>
                        </a:lnSpc>
                        <a:spcBef>
                          <a:spcPts val="0"/>
                        </a:spcBef>
                        <a:spcAft>
                          <a:spcPts val="0"/>
                        </a:spcAft>
                      </a:pPr>
                      <a:r>
                        <a:rPr lang="en-US" sz="1600" b="1" dirty="0">
                          <a:solidFill>
                            <a:schemeClr val="bg1"/>
                          </a:solidFill>
                          <a:effectLst/>
                        </a:rPr>
                        <a:t>Good</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2">
                  <a:txBody>
                    <a:bodyPr/>
                    <a:lstStyle/>
                    <a:p>
                      <a:pPr marL="0" marR="0" algn="ctr">
                        <a:lnSpc>
                          <a:spcPct val="107000"/>
                        </a:lnSpc>
                        <a:spcBef>
                          <a:spcPts val="0"/>
                        </a:spcBef>
                        <a:spcAft>
                          <a:spcPts val="0"/>
                        </a:spcAft>
                      </a:pPr>
                      <a:r>
                        <a:rPr lang="en-US" sz="1600" b="1" dirty="0">
                          <a:solidFill>
                            <a:schemeClr val="bg1"/>
                          </a:solidFill>
                          <a:effectLst/>
                        </a:rPr>
                        <a:t>Excellent</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extLst>
                  <a:ext uri="{0D108BD9-81ED-4DB2-BD59-A6C34878D82A}">
                    <a16:rowId xmlns:a16="http://schemas.microsoft.com/office/drawing/2014/main" val="3074385618"/>
                  </a:ext>
                </a:extLst>
              </a:tr>
              <a:tr h="636681">
                <a:tc>
                  <a:txBody>
                    <a:bodyPr/>
                    <a:lstStyle/>
                    <a:p>
                      <a:pPr marL="0" marR="0" algn="ctr">
                        <a:lnSpc>
                          <a:spcPct val="107000"/>
                        </a:lnSpc>
                        <a:spcBef>
                          <a:spcPts val="0"/>
                        </a:spcBef>
                        <a:spcAft>
                          <a:spcPts val="0"/>
                        </a:spcAft>
                      </a:pPr>
                      <a:r>
                        <a:rPr lang="en-US" sz="1600" dirty="0">
                          <a:solidFill>
                            <a:schemeClr val="bg1"/>
                          </a:solidFill>
                          <a:effectLst/>
                        </a:rPr>
                        <a:t>Case Description</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2">
                  <a:txBody>
                    <a:bodyPr/>
                    <a:lstStyle/>
                    <a:p>
                      <a:pPr marL="0" marR="0" algn="ctr">
                        <a:lnSpc>
                          <a:spcPct val="107000"/>
                        </a:lnSpc>
                        <a:spcBef>
                          <a:spcPts val="0"/>
                        </a:spcBef>
                        <a:spcAft>
                          <a:spcPts val="0"/>
                        </a:spcAft>
                      </a:pPr>
                      <a:r>
                        <a:rPr lang="en-US" sz="1400" dirty="0">
                          <a:solidFill>
                            <a:schemeClr val="bg1"/>
                          </a:solidFill>
                          <a:effectLst/>
                        </a:rPr>
                        <a:t>Incomplete </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1400">
                          <a:solidFill>
                            <a:schemeClr val="bg1"/>
                          </a:solidFill>
                          <a:effectLst/>
                        </a:rPr>
                        <a:t>Limited background and details of examination</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a:txBody>
                    <a:bodyPr/>
                    <a:lstStyle/>
                    <a:p>
                      <a:pPr marL="0" marR="0" algn="ctr">
                        <a:lnSpc>
                          <a:spcPct val="107000"/>
                        </a:lnSpc>
                        <a:spcBef>
                          <a:spcPts val="0"/>
                        </a:spcBef>
                        <a:spcAft>
                          <a:spcPts val="0"/>
                        </a:spcAft>
                      </a:pPr>
                      <a:r>
                        <a:rPr lang="en-US" sz="1400">
                          <a:solidFill>
                            <a:schemeClr val="bg1"/>
                          </a:solidFill>
                          <a:effectLst/>
                        </a:rPr>
                        <a:t>Adequate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2">
                  <a:txBody>
                    <a:bodyPr/>
                    <a:lstStyle/>
                    <a:p>
                      <a:pPr marL="0" marR="0" algn="ctr">
                        <a:lnSpc>
                          <a:spcPct val="107000"/>
                        </a:lnSpc>
                        <a:spcBef>
                          <a:spcPts val="0"/>
                        </a:spcBef>
                        <a:spcAft>
                          <a:spcPts val="0"/>
                        </a:spcAft>
                      </a:pPr>
                      <a:r>
                        <a:rPr lang="en-US" sz="1400" dirty="0">
                          <a:solidFill>
                            <a:schemeClr val="bg1"/>
                          </a:solidFill>
                          <a:effectLst/>
                        </a:rPr>
                        <a:t>Comprehensive and clear detail including history and examination</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extLst>
                  <a:ext uri="{0D108BD9-81ED-4DB2-BD59-A6C34878D82A}">
                    <a16:rowId xmlns:a16="http://schemas.microsoft.com/office/drawing/2014/main" val="1130104987"/>
                  </a:ext>
                </a:extLst>
              </a:tr>
              <a:tr h="475725">
                <a:tc>
                  <a:txBody>
                    <a:bodyPr/>
                    <a:lstStyle/>
                    <a:p>
                      <a:pPr marL="0" marR="0" algn="ctr">
                        <a:lnSpc>
                          <a:spcPct val="107000"/>
                        </a:lnSpc>
                        <a:spcBef>
                          <a:spcPts val="0"/>
                        </a:spcBef>
                        <a:spcAft>
                          <a:spcPts val="0"/>
                        </a:spcAft>
                      </a:pPr>
                      <a:r>
                        <a:rPr lang="en-US" sz="1600" dirty="0">
                          <a:solidFill>
                            <a:schemeClr val="bg1"/>
                          </a:solidFill>
                          <a:effectLst/>
                        </a:rPr>
                        <a:t>Uniqueness</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2">
                  <a:txBody>
                    <a:bodyPr/>
                    <a:lstStyle/>
                    <a:p>
                      <a:pPr marL="0" marR="0" algn="ctr">
                        <a:lnSpc>
                          <a:spcPct val="107000"/>
                        </a:lnSpc>
                        <a:spcBef>
                          <a:spcPts val="0"/>
                        </a:spcBef>
                        <a:spcAft>
                          <a:spcPts val="0"/>
                        </a:spcAft>
                      </a:pPr>
                      <a:r>
                        <a:rPr lang="en-US" sz="1400">
                          <a:solidFill>
                            <a:schemeClr val="bg1"/>
                          </a:solidFill>
                          <a:effectLst/>
                        </a:rPr>
                        <a:t>Not unique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1400">
                          <a:solidFill>
                            <a:schemeClr val="bg1"/>
                          </a:solidFill>
                          <a:effectLst/>
                        </a:rPr>
                        <a:t>Unclear uniqueness</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a:txBody>
                    <a:bodyPr/>
                    <a:lstStyle/>
                    <a:p>
                      <a:pPr marL="0" marR="0" algn="ctr">
                        <a:lnSpc>
                          <a:spcPct val="107000"/>
                        </a:lnSpc>
                        <a:spcBef>
                          <a:spcPts val="0"/>
                        </a:spcBef>
                        <a:spcAft>
                          <a:spcPts val="0"/>
                        </a:spcAft>
                      </a:pPr>
                      <a:r>
                        <a:rPr lang="en-US" sz="1400">
                          <a:solidFill>
                            <a:schemeClr val="bg1"/>
                          </a:solidFill>
                          <a:effectLst/>
                        </a:rPr>
                        <a:t>Moderately unique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2">
                  <a:txBody>
                    <a:bodyPr/>
                    <a:lstStyle/>
                    <a:p>
                      <a:pPr marL="0" marR="0" algn="ctr">
                        <a:lnSpc>
                          <a:spcPct val="107000"/>
                        </a:lnSpc>
                        <a:spcBef>
                          <a:spcPts val="0"/>
                        </a:spcBef>
                        <a:spcAft>
                          <a:spcPts val="0"/>
                        </a:spcAft>
                      </a:pPr>
                      <a:r>
                        <a:rPr lang="en-US" sz="1400" dirty="0">
                          <a:solidFill>
                            <a:schemeClr val="bg1"/>
                          </a:solidFill>
                          <a:effectLst/>
                        </a:rPr>
                        <a:t>Clear description of uniqueness and is instructive.</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extLst>
                  <a:ext uri="{0D108BD9-81ED-4DB2-BD59-A6C34878D82A}">
                    <a16:rowId xmlns:a16="http://schemas.microsoft.com/office/drawing/2014/main" val="3788958733"/>
                  </a:ext>
                </a:extLst>
              </a:tr>
              <a:tr h="636681">
                <a:tc>
                  <a:txBody>
                    <a:bodyPr/>
                    <a:lstStyle/>
                    <a:p>
                      <a:pPr marL="0" marR="0" algn="ctr">
                        <a:lnSpc>
                          <a:spcPct val="107000"/>
                        </a:lnSpc>
                        <a:spcBef>
                          <a:spcPts val="0"/>
                        </a:spcBef>
                        <a:spcAft>
                          <a:spcPts val="0"/>
                        </a:spcAft>
                      </a:pPr>
                      <a:r>
                        <a:rPr lang="en-US" sz="1600" dirty="0">
                          <a:solidFill>
                            <a:schemeClr val="bg1"/>
                          </a:solidFill>
                          <a:effectLst/>
                        </a:rPr>
                        <a:t>Importance in the field</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2">
                  <a:txBody>
                    <a:bodyPr/>
                    <a:lstStyle/>
                    <a:p>
                      <a:pPr marL="0" marR="0" algn="ctr">
                        <a:lnSpc>
                          <a:spcPct val="107000"/>
                        </a:lnSpc>
                        <a:spcBef>
                          <a:spcPts val="0"/>
                        </a:spcBef>
                        <a:spcAft>
                          <a:spcPts val="0"/>
                        </a:spcAft>
                      </a:pPr>
                      <a:r>
                        <a:rPr lang="en-US" sz="1400">
                          <a:solidFill>
                            <a:schemeClr val="bg1"/>
                          </a:solidFill>
                          <a:effectLst/>
                        </a:rPr>
                        <a:t>Not discussed</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1400">
                          <a:solidFill>
                            <a:schemeClr val="bg1"/>
                          </a:solidFill>
                          <a:effectLst/>
                        </a:rPr>
                        <a:t>No clear importance in the field</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a:txBody>
                    <a:bodyPr/>
                    <a:lstStyle/>
                    <a:p>
                      <a:pPr marL="0" marR="0" algn="ctr">
                        <a:lnSpc>
                          <a:spcPct val="107000"/>
                        </a:lnSpc>
                        <a:spcBef>
                          <a:spcPts val="0"/>
                        </a:spcBef>
                        <a:spcAft>
                          <a:spcPts val="0"/>
                        </a:spcAft>
                      </a:pPr>
                      <a:r>
                        <a:rPr lang="en-US" sz="1400">
                          <a:solidFill>
                            <a:schemeClr val="bg1"/>
                          </a:solidFill>
                          <a:effectLst/>
                        </a:rPr>
                        <a:t>Limited impact in the field</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2">
                  <a:txBody>
                    <a:bodyPr/>
                    <a:lstStyle/>
                    <a:p>
                      <a:pPr marL="0" marR="0" algn="ctr">
                        <a:lnSpc>
                          <a:spcPct val="107000"/>
                        </a:lnSpc>
                        <a:spcBef>
                          <a:spcPts val="0"/>
                        </a:spcBef>
                        <a:spcAft>
                          <a:spcPts val="0"/>
                        </a:spcAft>
                      </a:pPr>
                      <a:r>
                        <a:rPr lang="en-US" sz="1400" dirty="0">
                          <a:solidFill>
                            <a:schemeClr val="bg1"/>
                          </a:solidFill>
                          <a:effectLst/>
                        </a:rPr>
                        <a:t>Clear description of importance. Could have significant impact on the field</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extLst>
                  <a:ext uri="{0D108BD9-81ED-4DB2-BD59-A6C34878D82A}">
                    <a16:rowId xmlns:a16="http://schemas.microsoft.com/office/drawing/2014/main" val="2351552290"/>
                  </a:ext>
                </a:extLst>
              </a:tr>
              <a:tr h="797636">
                <a:tc>
                  <a:txBody>
                    <a:bodyPr/>
                    <a:lstStyle/>
                    <a:p>
                      <a:pPr marL="0" marR="0" algn="ctr">
                        <a:lnSpc>
                          <a:spcPct val="107000"/>
                        </a:lnSpc>
                        <a:spcBef>
                          <a:spcPts val="0"/>
                        </a:spcBef>
                        <a:spcAft>
                          <a:spcPts val="0"/>
                        </a:spcAft>
                      </a:pPr>
                      <a:r>
                        <a:rPr lang="en-US" sz="1600" dirty="0">
                          <a:solidFill>
                            <a:schemeClr val="bg1"/>
                          </a:solidFill>
                          <a:effectLst/>
                        </a:rPr>
                        <a:t>Diagnosis/Treatment</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2">
                  <a:txBody>
                    <a:bodyPr/>
                    <a:lstStyle/>
                    <a:p>
                      <a:pPr marL="0" marR="0" algn="ctr">
                        <a:lnSpc>
                          <a:spcPct val="107000"/>
                        </a:lnSpc>
                        <a:spcBef>
                          <a:spcPts val="0"/>
                        </a:spcBef>
                        <a:spcAft>
                          <a:spcPts val="0"/>
                        </a:spcAft>
                      </a:pPr>
                      <a:r>
                        <a:rPr lang="en-US" sz="1400">
                          <a:solidFill>
                            <a:schemeClr val="bg1"/>
                          </a:solidFill>
                          <a:effectLst/>
                        </a:rPr>
                        <a:t>Not described</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1400">
                          <a:solidFill>
                            <a:schemeClr val="bg1"/>
                          </a:solidFill>
                          <a:effectLst/>
                        </a:rPr>
                        <a:t>Unclear diagnostic strategy, no justification of treatment</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a:txBody>
                    <a:bodyPr/>
                    <a:lstStyle/>
                    <a:p>
                      <a:pPr marL="0" marR="0" algn="ctr">
                        <a:lnSpc>
                          <a:spcPct val="107000"/>
                        </a:lnSpc>
                        <a:spcBef>
                          <a:spcPts val="0"/>
                        </a:spcBef>
                        <a:spcAft>
                          <a:spcPts val="0"/>
                        </a:spcAft>
                      </a:pPr>
                      <a:r>
                        <a:rPr lang="en-US" sz="1400">
                          <a:solidFill>
                            <a:schemeClr val="bg1"/>
                          </a:solidFill>
                          <a:effectLst/>
                        </a:rPr>
                        <a:t>Adequately described diagnostics and treatment regimen</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2">
                  <a:txBody>
                    <a:bodyPr/>
                    <a:lstStyle/>
                    <a:p>
                      <a:pPr marL="0" marR="0" algn="ctr">
                        <a:lnSpc>
                          <a:spcPct val="107000"/>
                        </a:lnSpc>
                        <a:spcBef>
                          <a:spcPts val="0"/>
                        </a:spcBef>
                        <a:spcAft>
                          <a:spcPts val="0"/>
                        </a:spcAft>
                      </a:pPr>
                      <a:r>
                        <a:rPr lang="en-US" sz="1400" dirty="0">
                          <a:solidFill>
                            <a:schemeClr val="bg1"/>
                          </a:solidFill>
                          <a:effectLst/>
                        </a:rPr>
                        <a:t>Clearly described diagnostics and justified treatment</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extLst>
                  <a:ext uri="{0D108BD9-81ED-4DB2-BD59-A6C34878D82A}">
                    <a16:rowId xmlns:a16="http://schemas.microsoft.com/office/drawing/2014/main" val="2641414233"/>
                  </a:ext>
                </a:extLst>
              </a:tr>
              <a:tr h="958594">
                <a:tc>
                  <a:txBody>
                    <a:bodyPr/>
                    <a:lstStyle/>
                    <a:p>
                      <a:pPr marL="0" marR="0" algn="ctr">
                        <a:lnSpc>
                          <a:spcPct val="107000"/>
                        </a:lnSpc>
                        <a:spcBef>
                          <a:spcPts val="0"/>
                        </a:spcBef>
                        <a:spcAft>
                          <a:spcPts val="0"/>
                        </a:spcAft>
                      </a:pPr>
                      <a:r>
                        <a:rPr lang="en-US" sz="1600" dirty="0">
                          <a:solidFill>
                            <a:schemeClr val="bg1"/>
                          </a:solidFill>
                          <a:effectLst/>
                        </a:rPr>
                        <a:t>Discussion</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2">
                  <a:txBody>
                    <a:bodyPr/>
                    <a:lstStyle/>
                    <a:p>
                      <a:pPr marL="0" marR="0" algn="ctr">
                        <a:lnSpc>
                          <a:spcPct val="107000"/>
                        </a:lnSpc>
                        <a:spcBef>
                          <a:spcPts val="0"/>
                        </a:spcBef>
                        <a:spcAft>
                          <a:spcPts val="0"/>
                        </a:spcAft>
                      </a:pPr>
                      <a:r>
                        <a:rPr lang="en-US" sz="1400">
                          <a:solidFill>
                            <a:schemeClr val="bg1"/>
                          </a:solidFill>
                          <a:effectLst/>
                        </a:rPr>
                        <a:t>Missing</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1400">
                          <a:solidFill>
                            <a:schemeClr val="bg1"/>
                          </a:solidFill>
                          <a:effectLst/>
                        </a:rPr>
                        <a:t>Case is not discussed in the context of the literature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a:txBody>
                    <a:bodyPr/>
                    <a:lstStyle/>
                    <a:p>
                      <a:pPr marL="0" marR="0" algn="ctr">
                        <a:lnSpc>
                          <a:spcPct val="107000"/>
                        </a:lnSpc>
                        <a:spcBef>
                          <a:spcPts val="0"/>
                        </a:spcBef>
                        <a:spcAft>
                          <a:spcPts val="0"/>
                        </a:spcAft>
                      </a:pPr>
                      <a:r>
                        <a:rPr lang="en-US" sz="1400">
                          <a:solidFill>
                            <a:schemeClr val="bg1"/>
                          </a:solidFill>
                          <a:effectLst/>
                        </a:rPr>
                        <a:t>Case is summarized but not connected to the current literature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2">
                  <a:txBody>
                    <a:bodyPr/>
                    <a:lstStyle/>
                    <a:p>
                      <a:pPr marL="0" marR="0" algn="ctr">
                        <a:lnSpc>
                          <a:spcPct val="107000"/>
                        </a:lnSpc>
                        <a:spcBef>
                          <a:spcPts val="0"/>
                        </a:spcBef>
                        <a:spcAft>
                          <a:spcPts val="0"/>
                        </a:spcAft>
                      </a:pPr>
                      <a:r>
                        <a:rPr lang="en-US" sz="1400">
                          <a:solidFill>
                            <a:schemeClr val="bg1"/>
                          </a:solidFill>
                          <a:effectLst/>
                        </a:rPr>
                        <a:t>Case is summarized and placed in the context of the literature and the field with clear impacts identified</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extLst>
                  <a:ext uri="{0D108BD9-81ED-4DB2-BD59-A6C34878D82A}">
                    <a16:rowId xmlns:a16="http://schemas.microsoft.com/office/drawing/2014/main" val="314972397"/>
                  </a:ext>
                </a:extLst>
              </a:tr>
              <a:tr h="169230">
                <a:tc>
                  <a:txBody>
                    <a:bodyPr/>
                    <a:lstStyle/>
                    <a:p>
                      <a:pPr marL="0" marR="0" algn="ctr">
                        <a:lnSpc>
                          <a:spcPct val="107000"/>
                        </a:lnSpc>
                        <a:spcBef>
                          <a:spcPts val="0"/>
                        </a:spcBef>
                        <a:spcAft>
                          <a:spcPts val="0"/>
                        </a:spcAft>
                      </a:pPr>
                      <a:r>
                        <a:rPr lang="en-US" sz="1600" dirty="0">
                          <a:solidFill>
                            <a:schemeClr val="bg1"/>
                          </a:solidFill>
                          <a:effectLst/>
                        </a:rPr>
                        <a:t>Overall</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7">
                  <a:txBody>
                    <a:bodyPr/>
                    <a:lstStyle/>
                    <a:p>
                      <a:pPr marL="0" marR="0" algn="ctr">
                        <a:lnSpc>
                          <a:spcPct val="107000"/>
                        </a:lnSpc>
                        <a:spcBef>
                          <a:spcPts val="0"/>
                        </a:spcBef>
                        <a:spcAft>
                          <a:spcPts val="0"/>
                        </a:spcAft>
                      </a:pPr>
                      <a:r>
                        <a:rPr lang="en-US" sz="1400">
                          <a:solidFill>
                            <a:schemeClr val="bg1"/>
                          </a:solidFill>
                          <a:effectLst/>
                        </a:rPr>
                        <a:t> </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57473618"/>
                  </a:ext>
                </a:extLst>
              </a:tr>
              <a:tr h="1441464">
                <a:tc>
                  <a:txBody>
                    <a:bodyPr/>
                    <a:lstStyle/>
                    <a:p>
                      <a:pPr marL="0" marR="0" algn="ctr">
                        <a:lnSpc>
                          <a:spcPct val="107000"/>
                        </a:lnSpc>
                        <a:spcBef>
                          <a:spcPts val="0"/>
                        </a:spcBef>
                        <a:spcAft>
                          <a:spcPts val="0"/>
                        </a:spcAft>
                      </a:pPr>
                      <a:r>
                        <a:rPr lang="en-US" sz="1600" dirty="0">
                          <a:solidFill>
                            <a:schemeClr val="bg1"/>
                          </a:solidFill>
                          <a:effectLst/>
                        </a:rPr>
                        <a:t>Professional Writing</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a:txBody>
                    <a:bodyPr/>
                    <a:lstStyle/>
                    <a:p>
                      <a:pPr marL="0" marR="0" algn="ctr">
                        <a:lnSpc>
                          <a:spcPct val="107000"/>
                        </a:lnSpc>
                        <a:spcBef>
                          <a:spcPts val="0"/>
                        </a:spcBef>
                        <a:spcAft>
                          <a:spcPts val="0"/>
                        </a:spcAft>
                      </a:pPr>
                      <a:r>
                        <a:rPr lang="en-US" sz="1400">
                          <a:solidFill>
                            <a:schemeClr val="bg1"/>
                          </a:solidFill>
                          <a:effectLst/>
                        </a:rPr>
                        <a:t>Grammatical errors, typos impede understanding, inappropriate verb tense; Non-compliant with template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gridSpan="2">
                  <a:txBody>
                    <a:bodyPr/>
                    <a:lstStyle/>
                    <a:p>
                      <a:pPr marL="0" marR="0" algn="ctr">
                        <a:lnSpc>
                          <a:spcPct val="107000"/>
                        </a:lnSpc>
                        <a:spcBef>
                          <a:spcPts val="0"/>
                        </a:spcBef>
                        <a:spcAft>
                          <a:spcPts val="0"/>
                        </a:spcAft>
                      </a:pPr>
                      <a:r>
                        <a:rPr lang="en-US" sz="1400">
                          <a:solidFill>
                            <a:schemeClr val="bg1"/>
                          </a:solidFill>
                          <a:effectLst/>
                        </a:rPr>
                        <a:t>Many grammatical errors and typos but it does not impede understanding; inappropriate verb tense; Writing is unfocused or not engaging; Too much jargon</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gridSpan="3">
                  <a:txBody>
                    <a:bodyPr/>
                    <a:lstStyle/>
                    <a:p>
                      <a:pPr marL="0" marR="0" algn="ctr">
                        <a:lnSpc>
                          <a:spcPct val="107000"/>
                        </a:lnSpc>
                        <a:spcBef>
                          <a:spcPts val="0"/>
                        </a:spcBef>
                        <a:spcAft>
                          <a:spcPts val="0"/>
                        </a:spcAft>
                      </a:pPr>
                      <a:r>
                        <a:rPr lang="en-US" sz="1400">
                          <a:solidFill>
                            <a:schemeClr val="bg1"/>
                          </a:solidFill>
                          <a:effectLst/>
                        </a:rPr>
                        <a:t>Few grammatical errors and typos; mixed verb tense; Writing is somewhat engaging</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tc hMerge="1">
                  <a:txBody>
                    <a:bodyPr/>
                    <a:lstStyle/>
                    <a:p>
                      <a:endParaRPr lang="en-US"/>
                    </a:p>
                  </a:txBody>
                  <a:tcPr/>
                </a:tc>
                <a:tc hMerge="1">
                  <a:txBody>
                    <a:bodyPr/>
                    <a:lstStyle/>
                    <a:p>
                      <a:endParaRPr lang="en-US"/>
                    </a:p>
                  </a:txBody>
                  <a:tcPr/>
                </a:tc>
                <a:tc>
                  <a:txBody>
                    <a:bodyPr/>
                    <a:lstStyle/>
                    <a:p>
                      <a:pPr marL="0" marR="0" algn="ctr">
                        <a:lnSpc>
                          <a:spcPct val="107000"/>
                        </a:lnSpc>
                        <a:spcBef>
                          <a:spcPts val="0"/>
                        </a:spcBef>
                        <a:spcAft>
                          <a:spcPts val="0"/>
                        </a:spcAft>
                      </a:pPr>
                      <a:r>
                        <a:rPr lang="en-US" sz="1400" dirty="0">
                          <a:solidFill>
                            <a:schemeClr val="bg1"/>
                          </a:solidFill>
                          <a:effectLst/>
                        </a:rPr>
                        <a:t>Writing is appropriate for the profession; Acronyms are defined at first use; Appropriate verb tense; Writing is engaging</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784" marR="65784" marT="0" marB="0" anchor="ctr"/>
                </a:tc>
                <a:extLst>
                  <a:ext uri="{0D108BD9-81ED-4DB2-BD59-A6C34878D82A}">
                    <a16:rowId xmlns:a16="http://schemas.microsoft.com/office/drawing/2014/main" val="2840437471"/>
                  </a:ext>
                </a:extLst>
              </a:tr>
            </a:tbl>
          </a:graphicData>
        </a:graphic>
      </p:graphicFrame>
    </p:spTree>
    <p:extLst>
      <p:ext uri="{BB962C8B-B14F-4D97-AF65-F5344CB8AC3E}">
        <p14:creationId xmlns:p14="http://schemas.microsoft.com/office/powerpoint/2010/main" val="1060985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73644F8-45CA-4A09-BE74-3D88A3AD4D42}"/>
              </a:ext>
            </a:extLst>
          </p:cNvPr>
          <p:cNvSpPr>
            <a:spLocks noGrp="1"/>
          </p:cNvSpPr>
          <p:nvPr>
            <p:ph type="title"/>
          </p:nvPr>
        </p:nvSpPr>
        <p:spPr/>
        <p:txBody>
          <a:bodyPr/>
          <a:lstStyle/>
          <a:p>
            <a:r>
              <a:rPr lang="en-US" dirty="0"/>
              <a:t>EVALUATE ABSTRACT EXAMPLE</a:t>
            </a:r>
          </a:p>
        </p:txBody>
      </p:sp>
      <p:graphicFrame>
        <p:nvGraphicFramePr>
          <p:cNvPr id="5" name="Content Placeholder 4">
            <a:extLst>
              <a:ext uri="{FF2B5EF4-FFF2-40B4-BE49-F238E27FC236}">
                <a16:creationId xmlns:a16="http://schemas.microsoft.com/office/drawing/2014/main" id="{9BB0244E-0401-4F8A-9553-C7C0D475E7DF}"/>
              </a:ext>
            </a:extLst>
          </p:cNvPr>
          <p:cNvGraphicFramePr>
            <a:graphicFrameLocks noGrp="1"/>
          </p:cNvGraphicFramePr>
          <p:nvPr>
            <p:ph idx="1"/>
            <p:extLst>
              <p:ext uri="{D42A27DB-BD31-4B8C-83A1-F6EECF244321}">
                <p14:modId xmlns:p14="http://schemas.microsoft.com/office/powerpoint/2010/main" val="1637306930"/>
              </p:ext>
            </p:extLst>
          </p:nvPr>
        </p:nvGraphicFramePr>
        <p:xfrm>
          <a:off x="3737112" y="2021192"/>
          <a:ext cx="8010939" cy="4550009"/>
        </p:xfrm>
        <a:graphic>
          <a:graphicData uri="http://schemas.openxmlformats.org/drawingml/2006/table">
            <a:tbl>
              <a:tblPr/>
              <a:tblGrid>
                <a:gridCol w="8010939">
                  <a:extLst>
                    <a:ext uri="{9D8B030D-6E8A-4147-A177-3AD203B41FA5}">
                      <a16:colId xmlns:a16="http://schemas.microsoft.com/office/drawing/2014/main" val="3632614743"/>
                    </a:ext>
                  </a:extLst>
                </a:gridCol>
              </a:tblGrid>
              <a:tr h="395205">
                <a:tc>
                  <a:txBody>
                    <a:bodyPr/>
                    <a:lstStyle/>
                    <a:p>
                      <a:pPr algn="l" fontAlgn="base"/>
                      <a:r>
                        <a:rPr lang="en-US" sz="1400" b="1" i="0" u="none" strike="noStrike" dirty="0">
                          <a:solidFill>
                            <a:schemeClr val="tx1"/>
                          </a:solidFill>
                          <a:effectLst/>
                          <a:latin typeface="Arial" panose="020B0604020202020204" pitchFamily="34" charset="0"/>
                        </a:rPr>
                        <a:t>Effects of Marine Engine Exhaust Water on Algae </a:t>
                      </a:r>
                      <a:r>
                        <a:rPr lang="en-US" sz="1400" b="0" i="0" dirty="0">
                          <a:solidFill>
                            <a:schemeClr val="tx1"/>
                          </a:solidFill>
                          <a:effectLst/>
                          <a:latin typeface="Arial" panose="020B0604020202020204" pitchFamily="34" charset="0"/>
                        </a:rPr>
                        <a:t>​</a:t>
                      </a:r>
                      <a:endParaRPr lang="en-US" sz="1400" b="0" i="0" dirty="0">
                        <a:solidFill>
                          <a:schemeClr val="tx1"/>
                        </a:solidFill>
                        <a:effectLst/>
                      </a:endParaRPr>
                    </a:p>
                    <a:p>
                      <a:pPr algn="l" fontAlgn="base"/>
                      <a:r>
                        <a:rPr lang="en-US" sz="1400" b="0" i="0" u="none" strike="noStrike" dirty="0">
                          <a:solidFill>
                            <a:schemeClr val="tx1"/>
                          </a:solidFill>
                          <a:effectLst/>
                          <a:latin typeface="Arial" panose="020B0604020202020204" pitchFamily="34" charset="0"/>
                        </a:rPr>
                        <a:t>Jane E. Doe</a:t>
                      </a:r>
                      <a:r>
                        <a:rPr lang="en-US" sz="1400" b="0" i="0" dirty="0">
                          <a:solidFill>
                            <a:schemeClr val="tx1"/>
                          </a:solidFill>
                          <a:effectLst/>
                          <a:latin typeface="Arial" panose="020B0604020202020204" pitchFamily="34" charset="0"/>
                        </a:rPr>
                        <a:t>​​</a:t>
                      </a:r>
                      <a:endParaRPr lang="en-US" sz="1400" b="0" i="0" dirty="0">
                        <a:solidFill>
                          <a:schemeClr val="tx1"/>
                        </a:solidFill>
                        <a:effectLst/>
                      </a:endParaRPr>
                    </a:p>
                  </a:txBody>
                  <a:tcPr marL="47233" marR="47233" marT="23617" marB="23617">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10157" cap="flat" cmpd="sng" algn="ctr">
                      <a:solidFill>
                        <a:srgbClr val="000000"/>
                      </a:solidFill>
                      <a:prstDash val="solid"/>
                      <a:round/>
                      <a:headEnd type="none" w="med" len="med"/>
                      <a:tailEnd type="none" w="med" len="med"/>
                    </a:lnB>
                    <a:solidFill>
                      <a:schemeClr val="bg1">
                        <a:lumMod val="95000"/>
                        <a:lumOff val="5000"/>
                      </a:schemeClr>
                    </a:solidFill>
                  </a:tcPr>
                </a:tc>
                <a:extLst>
                  <a:ext uri="{0D108BD9-81ED-4DB2-BD59-A6C34878D82A}">
                    <a16:rowId xmlns:a16="http://schemas.microsoft.com/office/drawing/2014/main" val="1850698695"/>
                  </a:ext>
                </a:extLst>
              </a:tr>
              <a:tr h="1072700">
                <a:tc>
                  <a:txBody>
                    <a:bodyPr/>
                    <a:lstStyle/>
                    <a:p>
                      <a:pPr algn="l" fontAlgn="base"/>
                      <a:r>
                        <a:rPr lang="en-US" sz="1400" b="0" i="0" u="none" strike="noStrike" dirty="0">
                          <a:solidFill>
                            <a:srgbClr val="FFFF00"/>
                          </a:solidFill>
                          <a:effectLst/>
                          <a:latin typeface="Arial" panose="020B0604020202020204" pitchFamily="34" charset="0"/>
                        </a:rPr>
                        <a:t>This project in its present form is the result of bioassay experimentation on the effects of two-cycle marine engine exhaust water on certain green algae.</a:t>
                      </a:r>
                      <a:r>
                        <a:rPr lang="en-US" sz="1400" b="0" i="0" u="none" strike="noStrike" dirty="0">
                          <a:solidFill>
                            <a:srgbClr val="FFFFFF"/>
                          </a:solidFill>
                          <a:effectLst/>
                          <a:latin typeface="Arial" panose="020B0604020202020204" pitchFamily="34" charset="0"/>
                        </a:rPr>
                        <a:t> </a:t>
                      </a:r>
                      <a:r>
                        <a:rPr lang="en-US" sz="1400" b="0" i="0" u="none" strike="noStrike" dirty="0">
                          <a:solidFill>
                            <a:srgbClr val="FF66CC"/>
                          </a:solidFill>
                          <a:effectLst/>
                          <a:latin typeface="Arial" panose="020B0604020202020204" pitchFamily="34" charset="0"/>
                        </a:rPr>
                        <a:t>The initial idea was to determine the toxicity of outboard engine lubricant. Some success with lubricants eventually led to the formulation of "synthetic" exhaust water which, in turn, led to the use of actual two-cycle engine exhaust water as the test substance. </a:t>
                      </a:r>
                      <a:r>
                        <a:rPr lang="en-US" sz="1400" b="0" i="0" dirty="0">
                          <a:solidFill>
                            <a:srgbClr val="FFFFFF"/>
                          </a:solidFill>
                          <a:effectLst/>
                          <a:latin typeface="Arial" panose="020B0604020202020204" pitchFamily="34" charset="0"/>
                        </a:rPr>
                        <a:t>​</a:t>
                      </a:r>
                      <a:endParaRPr lang="en-US" sz="1400" b="0" i="0" dirty="0">
                        <a:solidFill>
                          <a:srgbClr val="FFFFFF"/>
                        </a:solidFill>
                        <a:effectLst/>
                      </a:endParaRPr>
                    </a:p>
                  </a:txBody>
                  <a:tcPr marL="47233" marR="47233" marT="23617" marB="23617">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10157" cap="flat" cmpd="sng" algn="ctr">
                      <a:solidFill>
                        <a:srgbClr val="000000"/>
                      </a:solidFill>
                      <a:prstDash val="solid"/>
                      <a:round/>
                      <a:headEnd type="none" w="med" len="med"/>
                      <a:tailEnd type="none" w="med" len="med"/>
                    </a:lnT>
                    <a:lnB w="10157" cap="flat" cmpd="sng" algn="ctr">
                      <a:solidFill>
                        <a:srgbClr val="000000"/>
                      </a:solidFill>
                      <a:prstDash val="solid"/>
                      <a:round/>
                      <a:headEnd type="none" w="med" len="med"/>
                      <a:tailEnd type="none" w="med" len="med"/>
                    </a:lnB>
                    <a:solidFill>
                      <a:schemeClr val="bg1">
                        <a:lumMod val="95000"/>
                        <a:lumOff val="5000"/>
                      </a:schemeClr>
                    </a:solidFill>
                  </a:tcPr>
                </a:tc>
                <a:extLst>
                  <a:ext uri="{0D108BD9-81ED-4DB2-BD59-A6C34878D82A}">
                    <a16:rowId xmlns:a16="http://schemas.microsoft.com/office/drawing/2014/main" val="1232904379"/>
                  </a:ext>
                </a:extLst>
              </a:tr>
              <a:tr h="1072700">
                <a:tc>
                  <a:txBody>
                    <a:bodyPr/>
                    <a:lstStyle/>
                    <a:p>
                      <a:pPr algn="l" fontAlgn="base"/>
                      <a:r>
                        <a:rPr lang="en-US" sz="1400" b="0" i="0" u="none" strike="noStrike" dirty="0">
                          <a:solidFill>
                            <a:srgbClr val="00CC00"/>
                          </a:solidFill>
                          <a:effectLst/>
                          <a:latin typeface="Arial" panose="020B0604020202020204" pitchFamily="34" charset="0"/>
                        </a:rPr>
                        <a:t>Toxicity was determined by means of the standard bottle or "batch" bioassay technique. Scenedesmus </a:t>
                      </a:r>
                      <a:r>
                        <a:rPr lang="en-US" sz="1400" b="0" i="0" u="none" strike="noStrike" dirty="0" err="1">
                          <a:solidFill>
                            <a:srgbClr val="00CC00"/>
                          </a:solidFill>
                          <a:effectLst/>
                          <a:latin typeface="Arial" panose="020B0604020202020204" pitchFamily="34" charset="0"/>
                        </a:rPr>
                        <a:t>quadricauda</a:t>
                      </a:r>
                      <a:r>
                        <a:rPr lang="en-US" sz="1400" b="0" i="0" u="none" strike="noStrike" dirty="0">
                          <a:solidFill>
                            <a:srgbClr val="00CC00"/>
                          </a:solidFill>
                          <a:effectLst/>
                          <a:latin typeface="Arial" panose="020B0604020202020204" pitchFamily="34" charset="0"/>
                        </a:rPr>
                        <a:t> and </a:t>
                      </a:r>
                      <a:r>
                        <a:rPr lang="en-US" sz="1400" b="0" i="0" u="none" strike="noStrike" dirty="0" err="1">
                          <a:solidFill>
                            <a:srgbClr val="00CC00"/>
                          </a:solidFill>
                          <a:effectLst/>
                          <a:latin typeface="Arial" panose="020B0604020202020204" pitchFamily="34" charset="0"/>
                        </a:rPr>
                        <a:t>Ankistrodesmus</a:t>
                      </a:r>
                      <a:r>
                        <a:rPr lang="en-US" sz="1400" b="0" i="0" u="none" strike="noStrike" dirty="0">
                          <a:solidFill>
                            <a:srgbClr val="00CC00"/>
                          </a:solidFill>
                          <a:effectLst/>
                          <a:latin typeface="Arial" panose="020B0604020202020204" pitchFamily="34" charset="0"/>
                        </a:rPr>
                        <a:t> sp. were used as the test organisms</a:t>
                      </a:r>
                      <a:r>
                        <a:rPr lang="en-US" sz="1400" b="0" i="0" u="none" strike="noStrike" dirty="0">
                          <a:solidFill>
                            <a:srgbClr val="FFFFFF"/>
                          </a:solidFill>
                          <a:effectLst/>
                          <a:latin typeface="Arial" panose="020B0604020202020204" pitchFamily="34" charset="0"/>
                        </a:rPr>
                        <a:t>. </a:t>
                      </a:r>
                      <a:r>
                        <a:rPr lang="en-US" sz="1400" b="0" i="0" u="none" strike="noStrike" dirty="0">
                          <a:solidFill>
                            <a:srgbClr val="FF9900"/>
                          </a:solidFill>
                          <a:effectLst/>
                          <a:latin typeface="Arial" panose="020B0604020202020204" pitchFamily="34" charset="0"/>
                        </a:rPr>
                        <a:t>Toxicity was measured in terms of a decrease in the maximum standing crop. The effective concentration - 50% (EC 50) for Scenedesmus </a:t>
                      </a:r>
                      <a:r>
                        <a:rPr lang="en-US" sz="1400" b="0" i="0" u="none" strike="noStrike" dirty="0" err="1">
                          <a:solidFill>
                            <a:srgbClr val="FF9900"/>
                          </a:solidFill>
                          <a:effectLst/>
                          <a:latin typeface="Arial" panose="020B0604020202020204" pitchFamily="34" charset="0"/>
                        </a:rPr>
                        <a:t>quadricauda</a:t>
                      </a:r>
                      <a:r>
                        <a:rPr lang="en-US" sz="1400" b="0" i="0" u="none" strike="noStrike" dirty="0">
                          <a:solidFill>
                            <a:srgbClr val="FF9900"/>
                          </a:solidFill>
                          <a:effectLst/>
                          <a:latin typeface="Arial" panose="020B0604020202020204" pitchFamily="34" charset="0"/>
                        </a:rPr>
                        <a:t> was found to be 3.75% exhaust water; for </a:t>
                      </a:r>
                      <a:r>
                        <a:rPr lang="en-US" sz="1400" b="0" i="0" u="none" strike="noStrike" dirty="0" err="1">
                          <a:solidFill>
                            <a:srgbClr val="FF9900"/>
                          </a:solidFill>
                          <a:effectLst/>
                          <a:latin typeface="Arial" panose="020B0604020202020204" pitchFamily="34" charset="0"/>
                        </a:rPr>
                        <a:t>Ankistrodesmus</a:t>
                      </a:r>
                      <a:r>
                        <a:rPr lang="en-US" sz="1400" b="0" i="0" u="none" strike="noStrike" dirty="0">
                          <a:solidFill>
                            <a:srgbClr val="FF9900"/>
                          </a:solidFill>
                          <a:effectLst/>
                          <a:latin typeface="Arial" panose="020B0604020202020204" pitchFamily="34" charset="0"/>
                        </a:rPr>
                        <a:t> sp. 3.1% exhaust water using the bottle technique</a:t>
                      </a:r>
                      <a:r>
                        <a:rPr lang="en-US" sz="1400" b="0" i="0" u="none" strike="noStrike" dirty="0">
                          <a:solidFill>
                            <a:srgbClr val="FFFFFF"/>
                          </a:solidFill>
                          <a:effectLst/>
                          <a:latin typeface="Arial" panose="020B0604020202020204" pitchFamily="34" charset="0"/>
                        </a:rPr>
                        <a:t>. </a:t>
                      </a:r>
                      <a:r>
                        <a:rPr lang="en-US" sz="1400" b="0" i="0" dirty="0">
                          <a:solidFill>
                            <a:srgbClr val="FFFFFF"/>
                          </a:solidFill>
                          <a:effectLst/>
                          <a:latin typeface="Arial" panose="020B0604020202020204" pitchFamily="34" charset="0"/>
                        </a:rPr>
                        <a:t>​</a:t>
                      </a:r>
                      <a:endParaRPr lang="en-US" sz="1400" b="0" i="0" dirty="0">
                        <a:solidFill>
                          <a:srgbClr val="FFFFFF"/>
                        </a:solidFill>
                        <a:effectLst/>
                      </a:endParaRPr>
                    </a:p>
                  </a:txBody>
                  <a:tcPr marL="47233" marR="47233" marT="23617" marB="23617">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10157" cap="flat" cmpd="sng" algn="ctr">
                      <a:solidFill>
                        <a:srgbClr val="000000"/>
                      </a:solidFill>
                      <a:prstDash val="solid"/>
                      <a:round/>
                      <a:headEnd type="none" w="med" len="med"/>
                      <a:tailEnd type="none" w="med" len="med"/>
                    </a:lnT>
                    <a:lnB w="10157" cap="flat" cmpd="sng" algn="ctr">
                      <a:solidFill>
                        <a:srgbClr val="000000"/>
                      </a:solidFill>
                      <a:prstDash val="solid"/>
                      <a:round/>
                      <a:headEnd type="none" w="med" len="med"/>
                      <a:tailEnd type="none" w="med" len="med"/>
                    </a:lnB>
                    <a:solidFill>
                      <a:schemeClr val="bg1">
                        <a:lumMod val="95000"/>
                        <a:lumOff val="5000"/>
                      </a:schemeClr>
                    </a:solidFill>
                  </a:tcPr>
                </a:tc>
                <a:extLst>
                  <a:ext uri="{0D108BD9-81ED-4DB2-BD59-A6C34878D82A}">
                    <a16:rowId xmlns:a16="http://schemas.microsoft.com/office/drawing/2014/main" val="328453609"/>
                  </a:ext>
                </a:extLst>
              </a:tr>
              <a:tr h="1072700">
                <a:tc>
                  <a:txBody>
                    <a:bodyPr/>
                    <a:lstStyle/>
                    <a:p>
                      <a:pPr algn="l" fontAlgn="base"/>
                      <a:r>
                        <a:rPr lang="en-US" sz="1400" b="0" i="0" u="none" strike="noStrike" dirty="0">
                          <a:solidFill>
                            <a:srgbClr val="00CC00"/>
                          </a:solidFill>
                          <a:effectLst/>
                          <a:latin typeface="Arial" panose="020B0604020202020204" pitchFamily="34" charset="0"/>
                        </a:rPr>
                        <a:t>Anomalies in growth curves raised the suspicion that evaporation was affecting the results; therefore, a flow-through system was improvised utilizing the characteristics of a device called a </a:t>
                      </a:r>
                      <a:r>
                        <a:rPr lang="en-US" sz="1400" b="0" i="0" u="none" strike="noStrike" dirty="0" err="1">
                          <a:solidFill>
                            <a:srgbClr val="00CC00"/>
                          </a:solidFill>
                          <a:effectLst/>
                          <a:latin typeface="Arial" panose="020B0604020202020204" pitchFamily="34" charset="0"/>
                        </a:rPr>
                        <a:t>Biomonitor</a:t>
                      </a:r>
                      <a:r>
                        <a:rPr lang="en-US" sz="1400" b="0" i="0" u="none" strike="noStrike" dirty="0">
                          <a:solidFill>
                            <a:srgbClr val="00CC00"/>
                          </a:solidFill>
                          <a:effectLst/>
                          <a:latin typeface="Arial" panose="020B0604020202020204" pitchFamily="34" charset="0"/>
                        </a:rPr>
                        <a:t>.</a:t>
                      </a:r>
                      <a:r>
                        <a:rPr lang="en-US" sz="1400" b="0" i="0" u="none" strike="noStrike" dirty="0">
                          <a:solidFill>
                            <a:srgbClr val="FFFFFF"/>
                          </a:solidFill>
                          <a:effectLst/>
                          <a:latin typeface="Arial" panose="020B0604020202020204" pitchFamily="34" charset="0"/>
                        </a:rPr>
                        <a:t> </a:t>
                      </a:r>
                      <a:r>
                        <a:rPr lang="en-US" sz="1400" b="0" i="0" u="none" strike="noStrike" dirty="0">
                          <a:solidFill>
                            <a:srgbClr val="FF9900"/>
                          </a:solidFill>
                          <a:effectLst/>
                          <a:latin typeface="Arial" panose="020B0604020202020204" pitchFamily="34" charset="0"/>
                        </a:rPr>
                        <a:t>Use of the </a:t>
                      </a:r>
                      <a:r>
                        <a:rPr lang="en-US" sz="1400" b="0" i="0" u="none" strike="noStrike" dirty="0" err="1">
                          <a:solidFill>
                            <a:srgbClr val="FF9900"/>
                          </a:solidFill>
                          <a:effectLst/>
                          <a:latin typeface="Arial" panose="020B0604020202020204" pitchFamily="34" charset="0"/>
                        </a:rPr>
                        <a:t>Biomonitor</a:t>
                      </a:r>
                      <a:r>
                        <a:rPr lang="en-US" sz="1400" b="0" i="0" u="none" strike="noStrike" dirty="0">
                          <a:solidFill>
                            <a:srgbClr val="FF9900"/>
                          </a:solidFill>
                          <a:effectLst/>
                          <a:latin typeface="Arial" panose="020B0604020202020204" pitchFamily="34" charset="0"/>
                        </a:rPr>
                        <a:t> lessened the influence of evaporation, and the EC 50 was found to be 1.4% exhaust water using </a:t>
                      </a:r>
                      <a:r>
                        <a:rPr lang="en-US" sz="1400" b="0" i="0" u="none" strike="noStrike" dirty="0" err="1">
                          <a:solidFill>
                            <a:srgbClr val="FF9900"/>
                          </a:solidFill>
                          <a:effectLst/>
                          <a:latin typeface="Arial" panose="020B0604020202020204" pitchFamily="34" charset="0"/>
                        </a:rPr>
                        <a:t>Ankistrodesmus</a:t>
                      </a:r>
                      <a:r>
                        <a:rPr lang="en-US" sz="1400" b="0" i="0" u="none" strike="noStrike" dirty="0">
                          <a:solidFill>
                            <a:srgbClr val="FF9900"/>
                          </a:solidFill>
                          <a:effectLst/>
                          <a:latin typeface="Arial" panose="020B0604020202020204" pitchFamily="34" charset="0"/>
                        </a:rPr>
                        <a:t> sp. as the test organism. Mixed populations of various algae gave an EC 50 of 1.28% exhaust water. </a:t>
                      </a:r>
                      <a:r>
                        <a:rPr lang="en-US" sz="1400" b="0" i="0" dirty="0">
                          <a:solidFill>
                            <a:srgbClr val="FFFFFF"/>
                          </a:solidFill>
                          <a:effectLst/>
                          <a:latin typeface="Arial" panose="020B0604020202020204" pitchFamily="34" charset="0"/>
                        </a:rPr>
                        <a:t>​</a:t>
                      </a:r>
                      <a:endParaRPr lang="en-US" sz="1400" b="0" i="0" dirty="0">
                        <a:solidFill>
                          <a:srgbClr val="FFFFFF"/>
                        </a:solidFill>
                        <a:effectLst/>
                      </a:endParaRPr>
                    </a:p>
                  </a:txBody>
                  <a:tcPr marL="47233" marR="47233" marT="23617" marB="23617">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10157" cap="flat" cmpd="sng" algn="ctr">
                      <a:solidFill>
                        <a:srgbClr val="000000"/>
                      </a:solidFill>
                      <a:prstDash val="solid"/>
                      <a:round/>
                      <a:headEnd type="none" w="med" len="med"/>
                      <a:tailEnd type="none" w="med" len="med"/>
                    </a:lnT>
                    <a:lnB w="10157" cap="flat" cmpd="sng" algn="ctr">
                      <a:solidFill>
                        <a:srgbClr val="000000"/>
                      </a:solidFill>
                      <a:prstDash val="solid"/>
                      <a:round/>
                      <a:headEnd type="none" w="med" len="med"/>
                      <a:tailEnd type="none" w="med" len="med"/>
                    </a:lnB>
                    <a:solidFill>
                      <a:schemeClr val="bg1">
                        <a:lumMod val="95000"/>
                        <a:lumOff val="5000"/>
                      </a:schemeClr>
                    </a:solidFill>
                  </a:tcPr>
                </a:tc>
                <a:extLst>
                  <a:ext uri="{0D108BD9-81ED-4DB2-BD59-A6C34878D82A}">
                    <a16:rowId xmlns:a16="http://schemas.microsoft.com/office/drawing/2014/main" val="2172783132"/>
                  </a:ext>
                </a:extLst>
              </a:tr>
              <a:tr h="733953">
                <a:tc>
                  <a:txBody>
                    <a:bodyPr/>
                    <a:lstStyle/>
                    <a:p>
                      <a:pPr algn="l" fontAlgn="base"/>
                      <a:r>
                        <a:rPr lang="en-US" sz="1400" b="0" i="0" u="none" strike="noStrike" dirty="0">
                          <a:solidFill>
                            <a:srgbClr val="FF66CC"/>
                          </a:solidFill>
                          <a:effectLst/>
                          <a:latin typeface="Arial" panose="020B0604020202020204" pitchFamily="34" charset="0"/>
                        </a:rPr>
                        <a:t>The contributions of this project are twofold. First, the toxicity of two-cycle marine engine exhaust was found to be considerably greater than reported in the literature (1.4% vs. 4.2%). Secondly, the benefits of a flow-through bioassay technique utilizing the </a:t>
                      </a:r>
                      <a:r>
                        <a:rPr lang="en-US" sz="1400" b="0" i="0" u="none" strike="noStrike" dirty="0" err="1">
                          <a:solidFill>
                            <a:srgbClr val="FF66CC"/>
                          </a:solidFill>
                          <a:effectLst/>
                          <a:latin typeface="Arial" panose="020B0604020202020204" pitchFamily="34" charset="0"/>
                        </a:rPr>
                        <a:t>biomonitor</a:t>
                      </a:r>
                      <a:r>
                        <a:rPr lang="en-US" sz="1400" b="0" i="0" u="none" strike="noStrike" dirty="0">
                          <a:solidFill>
                            <a:srgbClr val="FF66CC"/>
                          </a:solidFill>
                          <a:effectLst/>
                          <a:latin typeface="Arial" panose="020B0604020202020204" pitchFamily="34" charset="0"/>
                        </a:rPr>
                        <a:t> was demonstrated.</a:t>
                      </a:r>
                      <a:endParaRPr lang="en-US" sz="1400" b="0" i="0" dirty="0">
                        <a:solidFill>
                          <a:srgbClr val="FFFFFF"/>
                        </a:solidFill>
                        <a:effectLst/>
                      </a:endParaRPr>
                    </a:p>
                  </a:txBody>
                  <a:tcPr marL="47233" marR="47233" marT="23617" marB="23617">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10157"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solidFill>
                      <a:schemeClr val="bg1">
                        <a:lumMod val="95000"/>
                        <a:lumOff val="5000"/>
                      </a:schemeClr>
                    </a:solidFill>
                  </a:tcPr>
                </a:tc>
                <a:extLst>
                  <a:ext uri="{0D108BD9-81ED-4DB2-BD59-A6C34878D82A}">
                    <a16:rowId xmlns:a16="http://schemas.microsoft.com/office/drawing/2014/main" val="2149406600"/>
                  </a:ext>
                </a:extLst>
              </a:tr>
            </a:tbl>
          </a:graphicData>
        </a:graphic>
      </p:graphicFrame>
      <p:graphicFrame>
        <p:nvGraphicFramePr>
          <p:cNvPr id="6" name="Table 5">
            <a:extLst>
              <a:ext uri="{FF2B5EF4-FFF2-40B4-BE49-F238E27FC236}">
                <a16:creationId xmlns:a16="http://schemas.microsoft.com/office/drawing/2014/main" id="{AB0A6938-9BEC-447E-A6DC-42887E6597D8}"/>
              </a:ext>
            </a:extLst>
          </p:cNvPr>
          <p:cNvGraphicFramePr>
            <a:graphicFrameLocks noGrp="1"/>
          </p:cNvGraphicFramePr>
          <p:nvPr>
            <p:extLst>
              <p:ext uri="{D42A27DB-BD31-4B8C-83A1-F6EECF244321}">
                <p14:modId xmlns:p14="http://schemas.microsoft.com/office/powerpoint/2010/main" val="3259150404"/>
              </p:ext>
            </p:extLst>
          </p:nvPr>
        </p:nvGraphicFramePr>
        <p:xfrm>
          <a:off x="529760" y="2471805"/>
          <a:ext cx="2806474" cy="3675063"/>
        </p:xfrm>
        <a:graphic>
          <a:graphicData uri="http://schemas.openxmlformats.org/drawingml/2006/table">
            <a:tbl>
              <a:tblPr/>
              <a:tblGrid>
                <a:gridCol w="2806474">
                  <a:extLst>
                    <a:ext uri="{9D8B030D-6E8A-4147-A177-3AD203B41FA5}">
                      <a16:colId xmlns:a16="http://schemas.microsoft.com/office/drawing/2014/main" val="661421341"/>
                    </a:ext>
                  </a:extLst>
                </a:gridCol>
              </a:tblGrid>
              <a:tr h="705738">
                <a:tc>
                  <a:txBody>
                    <a:bodyPr/>
                    <a:lstStyle/>
                    <a:p>
                      <a:pPr algn="ctr" fontAlgn="base"/>
                      <a:r>
                        <a:rPr lang="en-US" sz="2400" b="1" i="0" u="none" strike="noStrike" dirty="0">
                          <a:solidFill>
                            <a:srgbClr val="FFFF00"/>
                          </a:solidFill>
                          <a:effectLst/>
                          <a:latin typeface="Arial" panose="020B0604020202020204" pitchFamily="34" charset="0"/>
                        </a:rPr>
                        <a:t>Purpose</a:t>
                      </a:r>
                      <a:r>
                        <a:rPr lang="en-US" sz="2400" b="1" i="0" dirty="0">
                          <a:solidFill>
                            <a:srgbClr val="FFFF00"/>
                          </a:solidFill>
                          <a:effectLst/>
                          <a:latin typeface="Arial" panose="020B0604020202020204" pitchFamily="34" charset="0"/>
                        </a:rPr>
                        <a:t>​</a:t>
                      </a:r>
                      <a:endParaRPr lang="en-US" sz="2400" b="1" i="0" dirty="0">
                        <a:solidFill>
                          <a:srgbClr val="FFFF00"/>
                        </a:solidFill>
                        <a:effectLst/>
                      </a:endParaRPr>
                    </a:p>
                  </a:txBody>
                  <a:tcPr marL="62732" marR="62732" marT="31366" marB="31366" anchor="ctr">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10157"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40300594"/>
                  </a:ext>
                </a:extLst>
              </a:tr>
              <a:tr h="794608">
                <a:tc>
                  <a:txBody>
                    <a:bodyPr/>
                    <a:lstStyle/>
                    <a:p>
                      <a:pPr algn="ctr" fontAlgn="base"/>
                      <a:r>
                        <a:rPr lang="en-US" sz="2400" b="1" i="0" u="none" strike="noStrike" dirty="0">
                          <a:solidFill>
                            <a:srgbClr val="FF9900"/>
                          </a:solidFill>
                          <a:effectLst/>
                          <a:latin typeface="Arial" panose="020B0604020202020204" pitchFamily="34" charset="0"/>
                        </a:rPr>
                        <a:t>Methods</a:t>
                      </a:r>
                      <a:r>
                        <a:rPr lang="en-US" sz="2400" b="1" i="0" dirty="0">
                          <a:solidFill>
                            <a:srgbClr val="FFFFFF"/>
                          </a:solidFill>
                          <a:effectLst/>
                          <a:latin typeface="Arial" panose="020B0604020202020204" pitchFamily="34" charset="0"/>
                        </a:rPr>
                        <a:t>​</a:t>
                      </a:r>
                      <a:endParaRPr lang="en-US" sz="2400" b="1" i="0" dirty="0">
                        <a:solidFill>
                          <a:srgbClr val="FFFFFF"/>
                        </a:solidFill>
                        <a:effectLst/>
                      </a:endParaRPr>
                    </a:p>
                  </a:txBody>
                  <a:tcPr marL="62732" marR="62732" marT="31366" marB="31366" anchor="ctr">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10157" cap="flat" cmpd="sng" algn="ctr">
                      <a:solidFill>
                        <a:srgbClr val="000000"/>
                      </a:solidFill>
                      <a:prstDash val="solid"/>
                      <a:round/>
                      <a:headEnd type="none" w="med" len="med"/>
                      <a:tailEnd type="none" w="med" len="med"/>
                    </a:lnT>
                    <a:lnB w="10157"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098377997"/>
                  </a:ext>
                </a:extLst>
              </a:tr>
              <a:tr h="940983">
                <a:tc>
                  <a:txBody>
                    <a:bodyPr/>
                    <a:lstStyle/>
                    <a:p>
                      <a:pPr algn="ctr" fontAlgn="base"/>
                      <a:r>
                        <a:rPr lang="en-US" sz="2400" b="1" i="0" u="none" strike="noStrike" dirty="0">
                          <a:solidFill>
                            <a:srgbClr val="00CC00"/>
                          </a:solidFill>
                          <a:effectLst/>
                          <a:latin typeface="Arial" panose="020B0604020202020204" pitchFamily="34" charset="0"/>
                        </a:rPr>
                        <a:t>Data</a:t>
                      </a:r>
                      <a:r>
                        <a:rPr lang="en-US" sz="2400" b="1" i="0" dirty="0">
                          <a:solidFill>
                            <a:srgbClr val="FFFFFF"/>
                          </a:solidFill>
                          <a:effectLst/>
                          <a:latin typeface="Arial" panose="020B0604020202020204" pitchFamily="34" charset="0"/>
                        </a:rPr>
                        <a:t>​</a:t>
                      </a:r>
                      <a:endParaRPr lang="en-US" sz="2400" b="1" i="0" dirty="0">
                        <a:solidFill>
                          <a:srgbClr val="FFFFFF"/>
                        </a:solidFill>
                        <a:effectLst/>
                      </a:endParaRPr>
                    </a:p>
                    <a:p>
                      <a:pPr algn="ctr" fontAlgn="base"/>
                      <a:r>
                        <a:rPr lang="en-US" sz="2400" b="1" i="0" u="none" strike="noStrike" dirty="0">
                          <a:solidFill>
                            <a:srgbClr val="00CC00"/>
                          </a:solidFill>
                          <a:effectLst/>
                          <a:latin typeface="Arial" panose="020B0604020202020204" pitchFamily="34" charset="0"/>
                        </a:rPr>
                        <a:t>Observations</a:t>
                      </a:r>
                      <a:r>
                        <a:rPr lang="en-US" sz="2400" b="1" i="0" dirty="0">
                          <a:solidFill>
                            <a:srgbClr val="FFFFFF"/>
                          </a:solidFill>
                          <a:effectLst/>
                          <a:latin typeface="Arial" panose="020B0604020202020204" pitchFamily="34" charset="0"/>
                        </a:rPr>
                        <a:t>​</a:t>
                      </a:r>
                      <a:endParaRPr lang="en-US" sz="2400" b="1" i="0" dirty="0">
                        <a:solidFill>
                          <a:srgbClr val="FFFFFF"/>
                        </a:solidFill>
                        <a:effectLst/>
                      </a:endParaRPr>
                    </a:p>
                  </a:txBody>
                  <a:tcPr marL="62732" marR="62732" marT="31366" marB="31366" anchor="ctr">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10157" cap="flat" cmpd="sng" algn="ctr">
                      <a:solidFill>
                        <a:srgbClr val="000000"/>
                      </a:solidFill>
                      <a:prstDash val="solid"/>
                      <a:round/>
                      <a:headEnd type="none" w="med" len="med"/>
                      <a:tailEnd type="none" w="med" len="med"/>
                    </a:lnT>
                    <a:lnB w="10157"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5187305"/>
                  </a:ext>
                </a:extLst>
              </a:tr>
              <a:tr h="1233734">
                <a:tc>
                  <a:txBody>
                    <a:bodyPr/>
                    <a:lstStyle/>
                    <a:p>
                      <a:pPr algn="ctr" fontAlgn="base"/>
                      <a:r>
                        <a:rPr lang="en-US" sz="2400" b="1" i="0" u="none" strike="noStrike" dirty="0">
                          <a:solidFill>
                            <a:srgbClr val="FF66CC"/>
                          </a:solidFill>
                          <a:effectLst/>
                          <a:latin typeface="Arial" panose="020B0604020202020204" pitchFamily="34" charset="0"/>
                        </a:rPr>
                        <a:t>Conclusions</a:t>
                      </a:r>
                      <a:r>
                        <a:rPr lang="en-US" sz="2400" b="1" i="0" dirty="0">
                          <a:solidFill>
                            <a:srgbClr val="FFFFFF"/>
                          </a:solidFill>
                          <a:effectLst/>
                          <a:latin typeface="Arial" panose="020B0604020202020204" pitchFamily="34" charset="0"/>
                        </a:rPr>
                        <a:t>​</a:t>
                      </a:r>
                      <a:endParaRPr lang="en-US" sz="2400" b="1" i="0" dirty="0">
                        <a:solidFill>
                          <a:srgbClr val="FFFFFF"/>
                        </a:solidFill>
                        <a:effectLst/>
                      </a:endParaRPr>
                    </a:p>
                    <a:p>
                      <a:pPr algn="ctr" fontAlgn="base"/>
                      <a:r>
                        <a:rPr lang="en-US" sz="2400" b="1" i="0" u="none" strike="noStrike" dirty="0">
                          <a:solidFill>
                            <a:srgbClr val="FF66CC"/>
                          </a:solidFill>
                          <a:effectLst/>
                          <a:latin typeface="Arial" panose="020B0604020202020204" pitchFamily="34" charset="0"/>
                        </a:rPr>
                        <a:t>Applications</a:t>
                      </a:r>
                      <a:r>
                        <a:rPr lang="en-US" sz="2400" b="1" i="0" dirty="0">
                          <a:solidFill>
                            <a:srgbClr val="FFFFFF"/>
                          </a:solidFill>
                          <a:effectLst/>
                          <a:latin typeface="Arial" panose="020B0604020202020204" pitchFamily="34" charset="0"/>
                        </a:rPr>
                        <a:t>​</a:t>
                      </a:r>
                      <a:endParaRPr lang="en-US" sz="2400" b="1" i="0" dirty="0">
                        <a:solidFill>
                          <a:srgbClr val="FFFFFF"/>
                        </a:solidFill>
                        <a:effectLst/>
                      </a:endParaRPr>
                    </a:p>
                  </a:txBody>
                  <a:tcPr marL="62732" marR="62732" marT="31366" marB="31366" anchor="ctr">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10157"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87495859"/>
                  </a:ext>
                </a:extLst>
              </a:tr>
            </a:tbl>
          </a:graphicData>
        </a:graphic>
      </p:graphicFrame>
      <p:sp>
        <p:nvSpPr>
          <p:cNvPr id="7" name="Rectangle 1">
            <a:extLst>
              <a:ext uri="{FF2B5EF4-FFF2-40B4-BE49-F238E27FC236}">
                <a16:creationId xmlns:a16="http://schemas.microsoft.com/office/drawing/2014/main" id="{9C728F41-7114-4C34-BE73-81928CF81DE4}"/>
              </a:ext>
            </a:extLst>
          </p:cNvPr>
          <p:cNvSpPr>
            <a:spLocks noChangeArrowheads="1"/>
          </p:cNvSpPr>
          <p:nvPr/>
        </p:nvSpPr>
        <p:spPr bwMode="auto">
          <a:xfrm>
            <a:off x="5443538" y="218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70211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3048A8D-941E-4B69-93A3-8C6049365155}"/>
              </a:ext>
            </a:extLst>
          </p:cNvPr>
          <p:cNvSpPr>
            <a:spLocks noGrp="1"/>
          </p:cNvSpPr>
          <p:nvPr>
            <p:ph idx="4294967295"/>
          </p:nvPr>
        </p:nvSpPr>
        <p:spPr>
          <a:xfrm>
            <a:off x="540327" y="1220787"/>
            <a:ext cx="11222181" cy="5418137"/>
          </a:xfrm>
        </p:spPr>
        <p:txBody>
          <a:bodyPr>
            <a:noAutofit/>
          </a:bodyPr>
          <a:lstStyle/>
          <a:p>
            <a:pPr marL="0" indent="0">
              <a:buNone/>
            </a:pPr>
            <a:r>
              <a:rPr lang="en-US" sz="2000" b="1" dirty="0"/>
              <a:t>Persistent Global Activation of the </a:t>
            </a:r>
            <a:r>
              <a:rPr lang="en-US" sz="2000" b="1" i="1" dirty="0"/>
              <a:t>Aplysia</a:t>
            </a:r>
            <a:r>
              <a:rPr lang="en-US" sz="2000" b="1" dirty="0"/>
              <a:t> Serotonergic System After Sensitizing Stimuli</a:t>
            </a:r>
          </a:p>
          <a:p>
            <a:pPr marL="0" indent="0">
              <a:buNone/>
            </a:pPr>
            <a:r>
              <a:rPr lang="en-US" sz="2000" dirty="0"/>
              <a:t>The marine mollusk </a:t>
            </a:r>
            <a:r>
              <a:rPr lang="en-US" sz="2000" i="1" dirty="0"/>
              <a:t>Aplysia</a:t>
            </a:r>
            <a:r>
              <a:rPr lang="en-US" sz="2000" dirty="0"/>
              <a:t> responds to noxious stimulation with a stereotyped arousal reaction that includes escape locomotion, increased heart rate and sensitization of defensive reflexes. Although previous studies have shown that serotonin (5-HT) is important for most of these behavioral responses, it is still unclear how the 5-HT system is activated in response to noxious stimuli. To address this question, we used a specific staining of the 5-HT neurons in the living central nervous system (CNS) that allowed us to (1) systematically record their electrical activity following a noxious stimulus, and (2) trace their projections using the neuronal tracer </a:t>
            </a:r>
            <a:r>
              <a:rPr lang="en-US" sz="2000" dirty="0" err="1"/>
              <a:t>Neurobiotin</a:t>
            </a:r>
            <a:r>
              <a:rPr lang="en-US" sz="2000" dirty="0"/>
              <a:t>. We found that in response to tail-nerve shock, a procedure known to mimic a noxious tail stimulus, the vast majority of 5-HT neurons increased their firing rate for several minutes and became more excitable. 5-HT neurons were found to project toward various peripheral targets such as the gill, heart, body wall, tail, siphon, head, and tentacles as well as to other ganglia in the CNS. This study shows that the </a:t>
            </a:r>
            <a:r>
              <a:rPr lang="en-US" sz="2000" i="1" dirty="0"/>
              <a:t>Aplysia</a:t>
            </a:r>
            <a:r>
              <a:rPr lang="en-US" sz="2000" dirty="0"/>
              <a:t> 5-HT system is globally and persistently activated after a noxious stimulus. Such an activation might serve to synchronize the different aspects of the arousal reaction in </a:t>
            </a:r>
            <a:r>
              <a:rPr lang="en-US" sz="2000" i="1" dirty="0"/>
              <a:t>Aplysia</a:t>
            </a:r>
            <a:r>
              <a:rPr lang="en-US" sz="2000" dirty="0"/>
              <a:t>.​</a:t>
            </a:r>
          </a:p>
        </p:txBody>
      </p:sp>
      <p:sp>
        <p:nvSpPr>
          <p:cNvPr id="3" name="Title 2">
            <a:extLst>
              <a:ext uri="{FF2B5EF4-FFF2-40B4-BE49-F238E27FC236}">
                <a16:creationId xmlns:a16="http://schemas.microsoft.com/office/drawing/2014/main" id="{E73644F8-45CA-4A09-BE74-3D88A3AD4D42}"/>
              </a:ext>
            </a:extLst>
          </p:cNvPr>
          <p:cNvSpPr>
            <a:spLocks noGrp="1"/>
          </p:cNvSpPr>
          <p:nvPr>
            <p:ph type="title" idx="4294967295"/>
          </p:nvPr>
        </p:nvSpPr>
        <p:spPr>
          <a:xfrm>
            <a:off x="966788" y="219075"/>
            <a:ext cx="10572750" cy="969962"/>
          </a:xfrm>
        </p:spPr>
        <p:txBody>
          <a:bodyPr anchor="t"/>
          <a:lstStyle/>
          <a:p>
            <a:pPr algn="ctr"/>
            <a:r>
              <a:rPr lang="en-US" dirty="0"/>
              <a:t>EVALUATE ABSTRACT #1</a:t>
            </a:r>
          </a:p>
        </p:txBody>
      </p:sp>
      <p:sp>
        <p:nvSpPr>
          <p:cNvPr id="7" name="Rectangle 1">
            <a:extLst>
              <a:ext uri="{FF2B5EF4-FFF2-40B4-BE49-F238E27FC236}">
                <a16:creationId xmlns:a16="http://schemas.microsoft.com/office/drawing/2014/main" id="{9C728F41-7114-4C34-BE73-81928CF81DE4}"/>
              </a:ext>
            </a:extLst>
          </p:cNvPr>
          <p:cNvSpPr>
            <a:spLocks noChangeArrowheads="1"/>
          </p:cNvSpPr>
          <p:nvPr/>
        </p:nvSpPr>
        <p:spPr bwMode="auto">
          <a:xfrm>
            <a:off x="5443538" y="218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43200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3048A8D-941E-4B69-93A3-8C6049365155}"/>
              </a:ext>
            </a:extLst>
          </p:cNvPr>
          <p:cNvSpPr>
            <a:spLocks noGrp="1"/>
          </p:cNvSpPr>
          <p:nvPr>
            <p:ph idx="4294967295"/>
          </p:nvPr>
        </p:nvSpPr>
        <p:spPr>
          <a:xfrm>
            <a:off x="318655" y="975591"/>
            <a:ext cx="11596253" cy="5663328"/>
          </a:xfrm>
        </p:spPr>
        <p:txBody>
          <a:bodyPr>
            <a:noAutofit/>
          </a:bodyPr>
          <a:lstStyle/>
          <a:p>
            <a:pPr marL="0" indent="0">
              <a:buNone/>
            </a:pPr>
            <a:r>
              <a:rPr lang="en-US" b="1" dirty="0"/>
              <a:t>Efficacy of Healthcare Pipeline Programs: An Analysis of the Impact and Effectiveness of the Summer Health Careers Institute and the Colorado Health Professions Development Scholars Program</a:t>
            </a:r>
          </a:p>
          <a:p>
            <a:pPr marL="0" indent="0">
              <a:buNone/>
            </a:pPr>
            <a:r>
              <a:rPr lang="en-US" dirty="0"/>
              <a:t>Area Health Education Centers (AHEC) play a critical role in the recruitment of youth, especially from underrepresented minority and disadvantaged backgrounds, to pursue health profession careers with the anticipation that many will ultimately serve as practicing healthcare professionals within rural, primary care, and urban underserved communities. The Colorado AHEC supports this role in a number of ways and two programs that lie central to this are the Summer Health Careers Institute (SHCI) and the Colorado Collegiate Health Professions Development (Co-HPD) Scholars Program. The goal of this study is to determine the efficacy of these programs by tracking the past participants of the SHCI and Co-HPD Scholars to determine if they are currently in a healthcare profession or attending a health profession school. A brief survey was developed and administered electronically in order to gather information about the volunteer, education, and career choices made by past participants of both the Summer Health Careers Institute and the Colorado Health Professions Development Scholars Program. Additionally, data was gathered from the National Student Clearinghouse regarding the known college matriculation of past participants. This data was then statistically evaluated. Our survey and project remain active, so no results have been reviewed or statistically evaluated at this point. 87 survey responses have been recorded to date. We are still working with the downtown campus to gain access to the National Student Clearinghouse. Once results have been reviewed, we hope they show evidence that healthcare pipeline programs run through an AHEC, such as the Summer Health Careers Institute and the Colorado Health Professions Development Scholars Program have a positive impact on students’ choice to pursue health profession careers. </a:t>
            </a:r>
          </a:p>
        </p:txBody>
      </p:sp>
      <p:sp>
        <p:nvSpPr>
          <p:cNvPr id="7" name="Rectangle 1">
            <a:extLst>
              <a:ext uri="{FF2B5EF4-FFF2-40B4-BE49-F238E27FC236}">
                <a16:creationId xmlns:a16="http://schemas.microsoft.com/office/drawing/2014/main" id="{9C728F41-7114-4C34-BE73-81928CF81DE4}"/>
              </a:ext>
            </a:extLst>
          </p:cNvPr>
          <p:cNvSpPr>
            <a:spLocks noChangeArrowheads="1"/>
          </p:cNvSpPr>
          <p:nvPr/>
        </p:nvSpPr>
        <p:spPr bwMode="auto">
          <a:xfrm>
            <a:off x="5443538" y="218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Title 2">
            <a:extLst>
              <a:ext uri="{FF2B5EF4-FFF2-40B4-BE49-F238E27FC236}">
                <a16:creationId xmlns:a16="http://schemas.microsoft.com/office/drawing/2014/main" id="{AD9E51CD-4A50-4842-A895-E7AC23A18FB3}"/>
              </a:ext>
            </a:extLst>
          </p:cNvPr>
          <p:cNvSpPr txBox="1">
            <a:spLocks/>
          </p:cNvSpPr>
          <p:nvPr/>
        </p:nvSpPr>
        <p:spPr>
          <a:xfrm>
            <a:off x="966788" y="219075"/>
            <a:ext cx="10572750" cy="969962"/>
          </a:xfrm>
          <a:prstGeom prst="rect">
            <a:avLst/>
          </a:prstGeom>
          <a:effectLst>
            <a:outerShdw blurRad="50800" dir="14400000">
              <a:srgbClr val="000000">
                <a:alpha val="60000"/>
              </a:srgbClr>
            </a:outerShdw>
          </a:effectLst>
        </p:spPr>
        <p:txBody>
          <a:bodyPr vert="horz" lIns="91440" tIns="45720" rIns="91440" bIns="45720" rtlCol="0" anchor="t">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a:t>EVALUATE ABSTRACT #2</a:t>
            </a:r>
          </a:p>
        </p:txBody>
      </p:sp>
    </p:spTree>
    <p:extLst>
      <p:ext uri="{BB962C8B-B14F-4D97-AF65-F5344CB8AC3E}">
        <p14:creationId xmlns:p14="http://schemas.microsoft.com/office/powerpoint/2010/main" val="3756795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3048A8D-941E-4B69-93A3-8C6049365155}"/>
              </a:ext>
            </a:extLst>
          </p:cNvPr>
          <p:cNvSpPr>
            <a:spLocks noGrp="1"/>
          </p:cNvSpPr>
          <p:nvPr>
            <p:ph idx="4294967295"/>
          </p:nvPr>
        </p:nvSpPr>
        <p:spPr>
          <a:xfrm>
            <a:off x="277091" y="961737"/>
            <a:ext cx="11651673" cy="5677186"/>
          </a:xfrm>
        </p:spPr>
        <p:txBody>
          <a:bodyPr>
            <a:noAutofit/>
          </a:bodyPr>
          <a:lstStyle/>
          <a:p>
            <a:pPr marL="0" indent="0">
              <a:buNone/>
            </a:pPr>
            <a:r>
              <a:rPr lang="en-US" b="1" dirty="0"/>
              <a:t>Odor Discrimination in Mouse Models of Schizophrenia</a:t>
            </a:r>
          </a:p>
          <a:p>
            <a:pPr marL="0" indent="0">
              <a:buNone/>
            </a:pPr>
            <a:r>
              <a:rPr lang="en-US" dirty="0"/>
              <a:t>Schizophrenia is a psychiatric disease characterized by inaccurate perceptions of reality including deficits in odor discrimination. Previous studies have shown polymorphisms in the human alpha7-nicotinic acetylcholine receptor (alpha7) promoter and decreased expression of alpha7 in the hippocampus in schizophrenia. Mouse models of schizophrenia have similar polymorphisms in the alpha7 promoter region and decreases in alpha7 expression in the hippocampus. However, it is not known if olfactory deficits persist in animal models. Here we characterize alpha7 expression in the olfactory bulb (OB) and determine odor discrimination of mouse strains (C57 and C3H) with altered alpha7 expression (wild-type – WT; alpha7 heterozygous knockouts – HET; alpha7 homozygous knockouts – KO). Using [</a:t>
            </a:r>
            <a:r>
              <a:rPr lang="en-US" baseline="30000" dirty="0"/>
              <a:t>125</a:t>
            </a:r>
            <a:r>
              <a:rPr lang="en-US" dirty="0"/>
              <a:t>I] alpha-bungarotoxin binding, mean alpha7 expression in the OB was highest in C57 compared to C3H WT mice. Binding was significantly decreased in HET mice and no binding was found in KO mice (ANOVA, p &lt; 0.05). For the discrimination task using an aldehyde odor pair, WT mice discriminated an entire log unit lower (alpha = -3.2) compared to HET (alpha = -2.2) and KO mice (alpha = -2.1; ANOVA, p&lt;0.05). Similarly for an acetate odor pair, WT mice discriminated more than half a log unit lower (alpha = -2.9) compared to HET (alpha = -2.2) and KO mice (alpha = -2.2; ANOVA, p&lt; 0.05). These data suggest that differences in alpha7 expression in the adult mouse OB may contribute to the decreased ability to discriminate similar odorants. Thus, by characterizing the relationship between olfactory function and alpha7 expression in the OB of mice, we may provide a new tool to elucidate the mechanism of olfactory dysfunction in patients with schizophrenia.</a:t>
            </a:r>
          </a:p>
        </p:txBody>
      </p:sp>
      <p:sp>
        <p:nvSpPr>
          <p:cNvPr id="7" name="Rectangle 1">
            <a:extLst>
              <a:ext uri="{FF2B5EF4-FFF2-40B4-BE49-F238E27FC236}">
                <a16:creationId xmlns:a16="http://schemas.microsoft.com/office/drawing/2014/main" id="{9C728F41-7114-4C34-BE73-81928CF81DE4}"/>
              </a:ext>
            </a:extLst>
          </p:cNvPr>
          <p:cNvSpPr>
            <a:spLocks noChangeArrowheads="1"/>
          </p:cNvSpPr>
          <p:nvPr/>
        </p:nvSpPr>
        <p:spPr bwMode="auto">
          <a:xfrm>
            <a:off x="5443538" y="218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Title 2">
            <a:extLst>
              <a:ext uri="{FF2B5EF4-FFF2-40B4-BE49-F238E27FC236}">
                <a16:creationId xmlns:a16="http://schemas.microsoft.com/office/drawing/2014/main" id="{D71CCD8C-49CB-4948-87ED-6022E907EA4E}"/>
              </a:ext>
            </a:extLst>
          </p:cNvPr>
          <p:cNvSpPr txBox="1">
            <a:spLocks/>
          </p:cNvSpPr>
          <p:nvPr/>
        </p:nvSpPr>
        <p:spPr>
          <a:xfrm>
            <a:off x="966788" y="219075"/>
            <a:ext cx="10572750" cy="969962"/>
          </a:xfrm>
          <a:prstGeom prst="rect">
            <a:avLst/>
          </a:prstGeom>
          <a:effectLst>
            <a:outerShdw blurRad="50800" dir="14400000">
              <a:srgbClr val="000000">
                <a:alpha val="60000"/>
              </a:srgbClr>
            </a:outerShdw>
          </a:effectLst>
        </p:spPr>
        <p:txBody>
          <a:bodyPr vert="horz" lIns="91440" tIns="45720" rIns="91440" bIns="45720" rtlCol="0" anchor="t">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a:t>EVALUATE ABSTRACT #3</a:t>
            </a:r>
          </a:p>
        </p:txBody>
      </p:sp>
    </p:spTree>
    <p:extLst>
      <p:ext uri="{BB962C8B-B14F-4D97-AF65-F5344CB8AC3E}">
        <p14:creationId xmlns:p14="http://schemas.microsoft.com/office/powerpoint/2010/main" val="3855295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54C42-0763-461D-A427-6F4B782FFE48}"/>
              </a:ext>
            </a:extLst>
          </p:cNvPr>
          <p:cNvSpPr>
            <a:spLocks noGrp="1"/>
          </p:cNvSpPr>
          <p:nvPr>
            <p:ph type="ctrTitle"/>
          </p:nvPr>
        </p:nvSpPr>
        <p:spPr>
          <a:xfrm>
            <a:off x="810002" y="639097"/>
            <a:ext cx="4961534" cy="3781101"/>
          </a:xfrm>
        </p:spPr>
        <p:txBody>
          <a:bodyPr>
            <a:normAutofit/>
          </a:bodyPr>
          <a:lstStyle/>
          <a:p>
            <a:pPr algn="ctr"/>
            <a:r>
              <a:rPr lang="en-US" dirty="0"/>
              <a:t>Thank You!</a:t>
            </a:r>
          </a:p>
        </p:txBody>
      </p:sp>
      <p:sp>
        <p:nvSpPr>
          <p:cNvPr id="3" name="Subtitle 2">
            <a:extLst>
              <a:ext uri="{FF2B5EF4-FFF2-40B4-BE49-F238E27FC236}">
                <a16:creationId xmlns:a16="http://schemas.microsoft.com/office/drawing/2014/main" id="{E124A21F-A152-40F6-98BC-629D840E880E}"/>
              </a:ext>
            </a:extLst>
          </p:cNvPr>
          <p:cNvSpPr>
            <a:spLocks noGrp="1"/>
          </p:cNvSpPr>
          <p:nvPr>
            <p:ph type="subTitle" idx="1"/>
          </p:nvPr>
        </p:nvSpPr>
        <p:spPr>
          <a:xfrm>
            <a:off x="810001" y="5280847"/>
            <a:ext cx="4961535" cy="785656"/>
          </a:xfrm>
        </p:spPr>
        <p:txBody>
          <a:bodyPr>
            <a:normAutofit/>
          </a:bodyPr>
          <a:lstStyle/>
          <a:p>
            <a:r>
              <a:rPr lang="en-US" dirty="0"/>
              <a:t>Drs. Amanda Brooks, Jennifer Hellier, and Karma McKelvey</a:t>
            </a:r>
          </a:p>
        </p:txBody>
      </p:sp>
      <p:pic>
        <p:nvPicPr>
          <p:cNvPr id="6" name="Picture 5">
            <a:extLst>
              <a:ext uri="{FF2B5EF4-FFF2-40B4-BE49-F238E27FC236}">
                <a16:creationId xmlns:a16="http://schemas.microsoft.com/office/drawing/2014/main" id="{047AE6D0-CEBC-4580-892A-B714D83AC34B}"/>
              </a:ext>
            </a:extLst>
          </p:cNvPr>
          <p:cNvPicPr>
            <a:picLocks noChangeAspect="1"/>
          </p:cNvPicPr>
          <p:nvPr/>
        </p:nvPicPr>
        <p:blipFill>
          <a:blip r:embed="rId3"/>
          <a:stretch>
            <a:fillRect/>
          </a:stretch>
        </p:blipFill>
        <p:spPr>
          <a:xfrm>
            <a:off x="6056347" y="400692"/>
            <a:ext cx="6135653" cy="5866544"/>
          </a:xfrm>
          <a:prstGeom prst="rect">
            <a:avLst/>
          </a:prstGeom>
        </p:spPr>
      </p:pic>
    </p:spTree>
    <p:extLst>
      <p:ext uri="{BB962C8B-B14F-4D97-AF65-F5344CB8AC3E}">
        <p14:creationId xmlns:p14="http://schemas.microsoft.com/office/powerpoint/2010/main" val="4003435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B1B3C-779B-4DD0-9657-38D326190063}"/>
              </a:ext>
            </a:extLst>
          </p:cNvPr>
          <p:cNvSpPr>
            <a:spLocks noGrp="1"/>
          </p:cNvSpPr>
          <p:nvPr>
            <p:ph type="title"/>
          </p:nvPr>
        </p:nvSpPr>
        <p:spPr/>
        <p:txBody>
          <a:bodyPr/>
          <a:lstStyle/>
          <a:p>
            <a:r>
              <a:rPr lang="en-US" dirty="0"/>
              <a:t>WHAT’S A SCIENTIFIC ABSTRACT?</a:t>
            </a:r>
          </a:p>
        </p:txBody>
      </p:sp>
      <p:sp>
        <p:nvSpPr>
          <p:cNvPr id="3" name="Content Placeholder 2">
            <a:extLst>
              <a:ext uri="{FF2B5EF4-FFF2-40B4-BE49-F238E27FC236}">
                <a16:creationId xmlns:a16="http://schemas.microsoft.com/office/drawing/2014/main" id="{34F51275-A76D-4C3C-ABA2-F480C1FB05EE}"/>
              </a:ext>
            </a:extLst>
          </p:cNvPr>
          <p:cNvSpPr>
            <a:spLocks noGrp="1"/>
          </p:cNvSpPr>
          <p:nvPr>
            <p:ph idx="1"/>
          </p:nvPr>
        </p:nvSpPr>
        <p:spPr/>
        <p:txBody>
          <a:bodyPr>
            <a:normAutofit/>
          </a:bodyPr>
          <a:lstStyle/>
          <a:p>
            <a:r>
              <a:rPr lang="en-US" sz="2400" dirty="0"/>
              <a:t>a concise summary of an entire research project that includes the purpose, methods, results, and conclusions reached from the study</a:t>
            </a:r>
          </a:p>
          <a:p>
            <a:r>
              <a:rPr lang="en-US" sz="2400" dirty="0"/>
              <a:t>types of abstracts:</a:t>
            </a:r>
          </a:p>
          <a:p>
            <a:pPr lvl="1"/>
            <a:r>
              <a:rPr lang="en-US" sz="2400" dirty="0"/>
              <a:t> informative (250-300 words)</a:t>
            </a:r>
          </a:p>
          <a:p>
            <a:pPr lvl="1"/>
            <a:r>
              <a:rPr lang="en-US" sz="2400" dirty="0"/>
              <a:t> structured or long-form (700-1000 words)</a:t>
            </a:r>
          </a:p>
          <a:p>
            <a:pPr lvl="1"/>
            <a:r>
              <a:rPr lang="en-US" sz="2400" dirty="0"/>
              <a:t> semi-structured (300-500 words)</a:t>
            </a:r>
          </a:p>
        </p:txBody>
      </p:sp>
      <p:sp>
        <p:nvSpPr>
          <p:cNvPr id="4" name="Rectangle 3">
            <a:extLst>
              <a:ext uri="{FF2B5EF4-FFF2-40B4-BE49-F238E27FC236}">
                <a16:creationId xmlns:a16="http://schemas.microsoft.com/office/drawing/2014/main" id="{A0901AA4-3999-4E0B-96A3-02C615EFE868}"/>
              </a:ext>
            </a:extLst>
          </p:cNvPr>
          <p:cNvSpPr/>
          <p:nvPr/>
        </p:nvSpPr>
        <p:spPr>
          <a:xfrm>
            <a:off x="5678311" y="5858798"/>
            <a:ext cx="6096000" cy="276999"/>
          </a:xfrm>
          <a:prstGeom prst="rect">
            <a:avLst/>
          </a:prstGeom>
        </p:spPr>
        <p:txBody>
          <a:bodyPr>
            <a:spAutoFit/>
          </a:bodyPr>
          <a:lstStyle/>
          <a:p>
            <a:pPr algn="r"/>
            <a:r>
              <a:rPr lang="en-US" sz="1200" dirty="0"/>
              <a:t>https://www.ncbi.nlm.nih.gov/pmc/articles/PMC3732725/</a:t>
            </a:r>
          </a:p>
        </p:txBody>
      </p:sp>
      <p:grpSp>
        <p:nvGrpSpPr>
          <p:cNvPr id="9" name="Group 8">
            <a:extLst>
              <a:ext uri="{FF2B5EF4-FFF2-40B4-BE49-F238E27FC236}">
                <a16:creationId xmlns:a16="http://schemas.microsoft.com/office/drawing/2014/main" id="{197B7EDA-BEF8-1B5C-6504-8B146BFCF700}"/>
              </a:ext>
            </a:extLst>
          </p:cNvPr>
          <p:cNvGrpSpPr/>
          <p:nvPr/>
        </p:nvGrpSpPr>
        <p:grpSpPr>
          <a:xfrm>
            <a:off x="3543300" y="3852475"/>
            <a:ext cx="7657632" cy="646331"/>
            <a:chOff x="3543300" y="3852475"/>
            <a:chExt cx="7657632" cy="646331"/>
          </a:xfrm>
        </p:grpSpPr>
        <p:grpSp>
          <p:nvGrpSpPr>
            <p:cNvPr id="7" name="Group 6">
              <a:extLst>
                <a:ext uri="{FF2B5EF4-FFF2-40B4-BE49-F238E27FC236}">
                  <a16:creationId xmlns:a16="http://schemas.microsoft.com/office/drawing/2014/main" id="{0A2BA6D8-C517-17BB-E356-F4746A4B1E8B}"/>
                </a:ext>
              </a:extLst>
            </p:cNvPr>
            <p:cNvGrpSpPr/>
            <p:nvPr/>
          </p:nvGrpSpPr>
          <p:grpSpPr>
            <a:xfrm>
              <a:off x="6095999" y="3852475"/>
              <a:ext cx="5104933" cy="646331"/>
              <a:chOff x="6095999" y="3852475"/>
              <a:chExt cx="5104933" cy="646331"/>
            </a:xfrm>
          </p:grpSpPr>
          <p:sp>
            <p:nvSpPr>
              <p:cNvPr id="5" name="Right Arrow 4">
                <a:extLst>
                  <a:ext uri="{FF2B5EF4-FFF2-40B4-BE49-F238E27FC236}">
                    <a16:creationId xmlns:a16="http://schemas.microsoft.com/office/drawing/2014/main" id="{1D139C4E-0422-B4DF-0D91-AC91E68EB405}"/>
                  </a:ext>
                </a:extLst>
              </p:cNvPr>
              <p:cNvSpPr/>
              <p:nvPr/>
            </p:nvSpPr>
            <p:spPr>
              <a:xfrm rot="10800000">
                <a:off x="6095999" y="3935185"/>
                <a:ext cx="2841172" cy="480913"/>
              </a:xfrm>
              <a:prstGeom prst="right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338CF7B6-F515-DAAC-0C0F-87E3528E49E3}"/>
                  </a:ext>
                </a:extLst>
              </p:cNvPr>
              <p:cNvSpPr txBox="1"/>
              <p:nvPr/>
            </p:nvSpPr>
            <p:spPr>
              <a:xfrm>
                <a:off x="8937171" y="3852475"/>
                <a:ext cx="2263761" cy="646331"/>
              </a:xfrm>
              <a:prstGeom prst="rect">
                <a:avLst/>
              </a:prstGeom>
              <a:noFill/>
            </p:spPr>
            <p:txBody>
              <a:bodyPr wrap="none" rtlCol="0">
                <a:spAutoFit/>
              </a:bodyPr>
              <a:lstStyle/>
              <a:p>
                <a:pPr algn="ctr"/>
                <a:r>
                  <a:rPr lang="en-US" dirty="0"/>
                  <a:t>Abstract for</a:t>
                </a:r>
              </a:p>
              <a:p>
                <a:pPr algn="ctr"/>
                <a:r>
                  <a:rPr lang="en-US" dirty="0"/>
                  <a:t>RVU Research Day</a:t>
                </a:r>
              </a:p>
            </p:txBody>
          </p:sp>
        </p:grpSp>
        <p:sp>
          <p:nvSpPr>
            <p:cNvPr id="8" name="Oval 7">
              <a:extLst>
                <a:ext uri="{FF2B5EF4-FFF2-40B4-BE49-F238E27FC236}">
                  <a16:creationId xmlns:a16="http://schemas.microsoft.com/office/drawing/2014/main" id="{78E7825A-C3B0-420B-111E-28A1C8F3E32A}"/>
                </a:ext>
              </a:extLst>
            </p:cNvPr>
            <p:cNvSpPr/>
            <p:nvPr/>
          </p:nvSpPr>
          <p:spPr>
            <a:xfrm>
              <a:off x="3543300" y="3935185"/>
              <a:ext cx="620486" cy="563621"/>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9387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B1B3C-779B-4DD0-9657-38D326190063}"/>
              </a:ext>
            </a:extLst>
          </p:cNvPr>
          <p:cNvSpPr>
            <a:spLocks noGrp="1"/>
          </p:cNvSpPr>
          <p:nvPr>
            <p:ph type="title"/>
          </p:nvPr>
        </p:nvSpPr>
        <p:spPr/>
        <p:txBody>
          <a:bodyPr/>
          <a:lstStyle/>
          <a:p>
            <a:r>
              <a:rPr lang="en-US" dirty="0"/>
              <a:t>GENERAL FORMAT: RESEARCH ABSTRACT</a:t>
            </a:r>
          </a:p>
        </p:txBody>
      </p:sp>
      <p:sp>
        <p:nvSpPr>
          <p:cNvPr id="3" name="Content Placeholder 2">
            <a:extLst>
              <a:ext uri="{FF2B5EF4-FFF2-40B4-BE49-F238E27FC236}">
                <a16:creationId xmlns:a16="http://schemas.microsoft.com/office/drawing/2014/main" id="{34F51275-A76D-4C3C-ABA2-F480C1FB05EE}"/>
              </a:ext>
            </a:extLst>
          </p:cNvPr>
          <p:cNvSpPr>
            <a:spLocks noGrp="1"/>
          </p:cNvSpPr>
          <p:nvPr>
            <p:ph idx="1"/>
          </p:nvPr>
        </p:nvSpPr>
        <p:spPr/>
        <p:txBody>
          <a:bodyPr>
            <a:normAutofit/>
          </a:bodyPr>
          <a:lstStyle/>
          <a:p>
            <a:pPr>
              <a:buFont typeface="+mj-lt"/>
              <a:buAutoNum type="arabicPeriod"/>
            </a:pPr>
            <a:r>
              <a:rPr lang="en-US" sz="2800" dirty="0"/>
              <a:t> background / introduction</a:t>
            </a:r>
          </a:p>
          <a:p>
            <a:pPr>
              <a:buFont typeface="+mj-lt"/>
              <a:buAutoNum type="arabicPeriod"/>
            </a:pPr>
            <a:r>
              <a:rPr lang="en-US" sz="2800" dirty="0"/>
              <a:t> aim, objective, or purpose of research</a:t>
            </a:r>
          </a:p>
          <a:p>
            <a:pPr>
              <a:buFont typeface="+mj-lt"/>
              <a:buAutoNum type="arabicPeriod"/>
            </a:pPr>
            <a:r>
              <a:rPr lang="en-US" sz="2800" dirty="0"/>
              <a:t> methods used</a:t>
            </a:r>
          </a:p>
          <a:p>
            <a:pPr>
              <a:buFont typeface="+mj-lt"/>
              <a:buAutoNum type="arabicPeriod"/>
            </a:pPr>
            <a:r>
              <a:rPr lang="en-US" sz="2800" dirty="0"/>
              <a:t> results</a:t>
            </a:r>
          </a:p>
          <a:p>
            <a:pPr>
              <a:buFont typeface="+mj-lt"/>
              <a:buAutoNum type="arabicPeriod"/>
            </a:pPr>
            <a:r>
              <a:rPr lang="en-US" sz="2800" dirty="0"/>
              <a:t> conclusions</a:t>
            </a:r>
          </a:p>
        </p:txBody>
      </p:sp>
      <p:sp>
        <p:nvSpPr>
          <p:cNvPr id="4" name="Rectangle 3">
            <a:extLst>
              <a:ext uri="{FF2B5EF4-FFF2-40B4-BE49-F238E27FC236}">
                <a16:creationId xmlns:a16="http://schemas.microsoft.com/office/drawing/2014/main" id="{A0901AA4-3999-4E0B-96A3-02C615EFE868}"/>
              </a:ext>
            </a:extLst>
          </p:cNvPr>
          <p:cNvSpPr/>
          <p:nvPr/>
        </p:nvSpPr>
        <p:spPr>
          <a:xfrm>
            <a:off x="5678311" y="5858798"/>
            <a:ext cx="6096000" cy="276999"/>
          </a:xfrm>
          <a:prstGeom prst="rect">
            <a:avLst/>
          </a:prstGeom>
        </p:spPr>
        <p:txBody>
          <a:bodyPr>
            <a:spAutoFit/>
          </a:bodyPr>
          <a:lstStyle/>
          <a:p>
            <a:pPr algn="r"/>
            <a:r>
              <a:rPr lang="en-US" sz="1200" dirty="0"/>
              <a:t>https://www.ncbi.nlm.nih.gov/pmc/articles/PMC1082941/</a:t>
            </a:r>
          </a:p>
        </p:txBody>
      </p:sp>
    </p:spTree>
    <p:extLst>
      <p:ext uri="{BB962C8B-B14F-4D97-AF65-F5344CB8AC3E}">
        <p14:creationId xmlns:p14="http://schemas.microsoft.com/office/powerpoint/2010/main" val="2168469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F51275-A76D-4C3C-ABA2-F480C1FB05EE}"/>
              </a:ext>
            </a:extLst>
          </p:cNvPr>
          <p:cNvSpPr>
            <a:spLocks noGrp="1"/>
          </p:cNvSpPr>
          <p:nvPr>
            <p:ph idx="4294967295"/>
          </p:nvPr>
        </p:nvSpPr>
        <p:spPr>
          <a:xfrm>
            <a:off x="819150" y="2267656"/>
            <a:ext cx="10553700" cy="3636963"/>
          </a:xfrm>
        </p:spPr>
        <p:txBody>
          <a:bodyPr>
            <a:normAutofit/>
          </a:bodyPr>
          <a:lstStyle/>
          <a:p>
            <a:r>
              <a:rPr lang="en-US" sz="2800" dirty="0"/>
              <a:t>in </a:t>
            </a:r>
            <a:r>
              <a:rPr lang="en-US" sz="2800" b="1" dirty="0"/>
              <a:t>ONE – TWO</a:t>
            </a:r>
            <a:r>
              <a:rPr lang="en-US" sz="2800" dirty="0"/>
              <a:t> sentence(s), explain the topic of your research</a:t>
            </a:r>
          </a:p>
          <a:p>
            <a:r>
              <a:rPr lang="en-US" sz="2800" dirty="0"/>
              <a:t>make it understandable to the general public, but specific to your topic</a:t>
            </a:r>
          </a:p>
          <a:p>
            <a:r>
              <a:rPr lang="en-US" sz="2800" dirty="0"/>
              <a:t>do </a:t>
            </a:r>
            <a:r>
              <a:rPr lang="en-US" sz="2800" b="1" u="sng" dirty="0"/>
              <a:t>not</a:t>
            </a:r>
            <a:r>
              <a:rPr lang="en-US" sz="2800" dirty="0"/>
              <a:t> use jargon </a:t>
            </a:r>
            <a:r>
              <a:rPr lang="en-US" sz="2800"/>
              <a:t>or acronyms, </a:t>
            </a:r>
            <a:r>
              <a:rPr lang="en-US" sz="2800" dirty="0"/>
              <a:t>as your audience may be unfamiliar with the topic</a:t>
            </a:r>
          </a:p>
        </p:txBody>
      </p:sp>
      <p:sp>
        <p:nvSpPr>
          <p:cNvPr id="5" name="Oval 4">
            <a:extLst>
              <a:ext uri="{FF2B5EF4-FFF2-40B4-BE49-F238E27FC236}">
                <a16:creationId xmlns:a16="http://schemas.microsoft.com/office/drawing/2014/main" id="{070B6AFA-9CF7-4C5D-AC55-4F94D26E741E}"/>
              </a:ext>
            </a:extLst>
          </p:cNvPr>
          <p:cNvSpPr/>
          <p:nvPr/>
        </p:nvSpPr>
        <p:spPr>
          <a:xfrm>
            <a:off x="417689" y="509411"/>
            <a:ext cx="1704622" cy="17130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a:t>
            </a:r>
          </a:p>
        </p:txBody>
      </p:sp>
      <p:sp>
        <p:nvSpPr>
          <p:cNvPr id="6" name="Rectangle: Rounded Corners 5">
            <a:extLst>
              <a:ext uri="{FF2B5EF4-FFF2-40B4-BE49-F238E27FC236}">
                <a16:creationId xmlns:a16="http://schemas.microsoft.com/office/drawing/2014/main" id="{8105301A-FFF3-4DA4-9027-F5DDD25DA59A}"/>
              </a:ext>
            </a:extLst>
          </p:cNvPr>
          <p:cNvSpPr/>
          <p:nvPr/>
        </p:nvSpPr>
        <p:spPr>
          <a:xfrm>
            <a:off x="2190045" y="711200"/>
            <a:ext cx="9561688" cy="13546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t>BACKGROUND / INTRODUCTION</a:t>
            </a:r>
          </a:p>
        </p:txBody>
      </p:sp>
    </p:spTree>
    <p:extLst>
      <p:ext uri="{BB962C8B-B14F-4D97-AF65-F5344CB8AC3E}">
        <p14:creationId xmlns:p14="http://schemas.microsoft.com/office/powerpoint/2010/main" val="3739436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A9AC679-C1C2-4517-9538-4F96BE83EBC7}"/>
              </a:ext>
            </a:extLst>
          </p:cNvPr>
          <p:cNvSpPr/>
          <p:nvPr/>
        </p:nvSpPr>
        <p:spPr>
          <a:xfrm>
            <a:off x="417689" y="509411"/>
            <a:ext cx="1704622" cy="1713089"/>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2</a:t>
            </a:r>
          </a:p>
        </p:txBody>
      </p:sp>
      <p:sp>
        <p:nvSpPr>
          <p:cNvPr id="5" name="Rectangle: Rounded Corners 4">
            <a:extLst>
              <a:ext uri="{FF2B5EF4-FFF2-40B4-BE49-F238E27FC236}">
                <a16:creationId xmlns:a16="http://schemas.microsoft.com/office/drawing/2014/main" id="{C4895594-8775-4F5E-B615-342F93141632}"/>
              </a:ext>
            </a:extLst>
          </p:cNvPr>
          <p:cNvSpPr/>
          <p:nvPr/>
        </p:nvSpPr>
        <p:spPr>
          <a:xfrm>
            <a:off x="2190045" y="711200"/>
            <a:ext cx="9561688" cy="1354667"/>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AIM/OBJECTIVE/PURPOSE</a:t>
            </a:r>
          </a:p>
        </p:txBody>
      </p:sp>
      <p:sp>
        <p:nvSpPr>
          <p:cNvPr id="6" name="Content Placeholder 2">
            <a:extLst>
              <a:ext uri="{FF2B5EF4-FFF2-40B4-BE49-F238E27FC236}">
                <a16:creationId xmlns:a16="http://schemas.microsoft.com/office/drawing/2014/main" id="{19D7504A-F0B0-473C-90C1-97C0A9719259}"/>
              </a:ext>
            </a:extLst>
          </p:cNvPr>
          <p:cNvSpPr txBox="1">
            <a:spLocks/>
          </p:cNvSpPr>
          <p:nvPr/>
        </p:nvSpPr>
        <p:spPr>
          <a:xfrm>
            <a:off x="819150" y="2267656"/>
            <a:ext cx="10553700" cy="3636963"/>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a:buClr>
                <a:schemeClr val="accent2"/>
              </a:buClr>
            </a:pPr>
            <a:r>
              <a:rPr lang="en-US" sz="2800" dirty="0"/>
              <a:t>in </a:t>
            </a:r>
            <a:r>
              <a:rPr lang="en-US" sz="3200" b="1" dirty="0"/>
              <a:t>ONE</a:t>
            </a:r>
            <a:r>
              <a:rPr lang="en-US" sz="2800" dirty="0"/>
              <a:t> sentence, state the key research question/hypothesis</a:t>
            </a:r>
          </a:p>
          <a:p>
            <a:pPr>
              <a:buClr>
                <a:schemeClr val="accent2"/>
              </a:buClr>
            </a:pPr>
            <a:r>
              <a:rPr lang="en-US" sz="2800" dirty="0"/>
              <a:t>in </a:t>
            </a:r>
            <a:r>
              <a:rPr lang="en-US" sz="3200" b="1" dirty="0"/>
              <a:t>ONE</a:t>
            </a:r>
            <a:r>
              <a:rPr lang="en-US" sz="2800" dirty="0"/>
              <a:t> sentence, summarize how this question has not yet been adequately answered</a:t>
            </a:r>
          </a:p>
          <a:p>
            <a:pPr>
              <a:buClr>
                <a:schemeClr val="accent2"/>
              </a:buClr>
            </a:pPr>
            <a:r>
              <a:rPr lang="en-US" sz="2800" dirty="0"/>
              <a:t>in </a:t>
            </a:r>
            <a:r>
              <a:rPr lang="en-US" sz="3200" b="1" dirty="0"/>
              <a:t>ONE</a:t>
            </a:r>
            <a:r>
              <a:rPr lang="en-US" sz="2800" dirty="0"/>
              <a:t> sentence, explain your way to answer this research question</a:t>
            </a:r>
          </a:p>
        </p:txBody>
      </p:sp>
    </p:spTree>
    <p:extLst>
      <p:ext uri="{BB962C8B-B14F-4D97-AF65-F5344CB8AC3E}">
        <p14:creationId xmlns:p14="http://schemas.microsoft.com/office/powerpoint/2010/main" val="193487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5A2C055A-AE0A-4084-8B15-EF253C05A85F}"/>
              </a:ext>
            </a:extLst>
          </p:cNvPr>
          <p:cNvSpPr/>
          <p:nvPr/>
        </p:nvSpPr>
        <p:spPr>
          <a:xfrm>
            <a:off x="417689" y="509411"/>
            <a:ext cx="1704622" cy="1713089"/>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3</a:t>
            </a:r>
          </a:p>
        </p:txBody>
      </p:sp>
      <p:sp>
        <p:nvSpPr>
          <p:cNvPr id="5" name="Rectangle: Rounded Corners 4">
            <a:extLst>
              <a:ext uri="{FF2B5EF4-FFF2-40B4-BE49-F238E27FC236}">
                <a16:creationId xmlns:a16="http://schemas.microsoft.com/office/drawing/2014/main" id="{71F1D906-4545-44CA-9DDA-A8E97C6C73D4}"/>
              </a:ext>
            </a:extLst>
          </p:cNvPr>
          <p:cNvSpPr/>
          <p:nvPr/>
        </p:nvSpPr>
        <p:spPr>
          <a:xfrm>
            <a:off x="2190045" y="711200"/>
            <a:ext cx="9561688" cy="1354667"/>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METHODS</a:t>
            </a:r>
          </a:p>
        </p:txBody>
      </p:sp>
      <p:sp>
        <p:nvSpPr>
          <p:cNvPr id="6" name="Content Placeholder 2">
            <a:extLst>
              <a:ext uri="{FF2B5EF4-FFF2-40B4-BE49-F238E27FC236}">
                <a16:creationId xmlns:a16="http://schemas.microsoft.com/office/drawing/2014/main" id="{9BAE2EA8-899B-49E8-9BD3-8C3CE4C911CD}"/>
              </a:ext>
            </a:extLst>
          </p:cNvPr>
          <p:cNvSpPr txBox="1">
            <a:spLocks/>
          </p:cNvSpPr>
          <p:nvPr/>
        </p:nvSpPr>
        <p:spPr>
          <a:xfrm>
            <a:off x="819150" y="2267656"/>
            <a:ext cx="10553700" cy="3636963"/>
          </a:xfrm>
          <a:prstGeom prst="rect">
            <a:avLst/>
          </a:prstGeom>
          <a:noFill/>
          <a:ln>
            <a:noFill/>
          </a:ln>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a:buClr>
                <a:schemeClr val="accent3"/>
              </a:buClr>
            </a:pPr>
            <a:r>
              <a:rPr lang="en-US" sz="2800" dirty="0"/>
              <a:t>in </a:t>
            </a:r>
            <a:r>
              <a:rPr lang="en-US" sz="3600" b="1" dirty="0"/>
              <a:t>ONE – TWO </a:t>
            </a:r>
            <a:r>
              <a:rPr lang="en-US" sz="2800" dirty="0"/>
              <a:t>sentence(s), summarize the key methods used including how data were analyzed</a:t>
            </a:r>
          </a:p>
          <a:p>
            <a:pPr>
              <a:buClr>
                <a:schemeClr val="accent3"/>
              </a:buClr>
            </a:pPr>
            <a:r>
              <a:rPr lang="en-US" sz="2800" dirty="0"/>
              <a:t>omit details about materials, unless it greatly influenced the procedure or had to be developed for the investigation</a:t>
            </a:r>
          </a:p>
        </p:txBody>
      </p:sp>
    </p:spTree>
    <p:extLst>
      <p:ext uri="{BB962C8B-B14F-4D97-AF65-F5344CB8AC3E}">
        <p14:creationId xmlns:p14="http://schemas.microsoft.com/office/powerpoint/2010/main" val="3144581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C0DED336-24DA-42E1-AC87-CB299BB26C86}"/>
              </a:ext>
            </a:extLst>
          </p:cNvPr>
          <p:cNvSpPr/>
          <p:nvPr/>
        </p:nvSpPr>
        <p:spPr>
          <a:xfrm>
            <a:off x="417689" y="509411"/>
            <a:ext cx="1704622" cy="1713089"/>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4</a:t>
            </a:r>
          </a:p>
        </p:txBody>
      </p:sp>
      <p:sp>
        <p:nvSpPr>
          <p:cNvPr id="5" name="Rectangle: Rounded Corners 4">
            <a:extLst>
              <a:ext uri="{FF2B5EF4-FFF2-40B4-BE49-F238E27FC236}">
                <a16:creationId xmlns:a16="http://schemas.microsoft.com/office/drawing/2014/main" id="{813B3BBA-4AA3-480F-8501-DA4D96216784}"/>
              </a:ext>
            </a:extLst>
          </p:cNvPr>
          <p:cNvSpPr/>
          <p:nvPr/>
        </p:nvSpPr>
        <p:spPr>
          <a:xfrm>
            <a:off x="2190045" y="711200"/>
            <a:ext cx="9561688" cy="1354667"/>
          </a:xfrm>
          <a:prstGeom prst="round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RESULTS</a:t>
            </a:r>
          </a:p>
        </p:txBody>
      </p:sp>
      <p:sp>
        <p:nvSpPr>
          <p:cNvPr id="6" name="Content Placeholder 2">
            <a:extLst>
              <a:ext uri="{FF2B5EF4-FFF2-40B4-BE49-F238E27FC236}">
                <a16:creationId xmlns:a16="http://schemas.microsoft.com/office/drawing/2014/main" id="{018938E3-D0DD-4C91-8EFD-7B85595FA7AE}"/>
              </a:ext>
            </a:extLst>
          </p:cNvPr>
          <p:cNvSpPr txBox="1">
            <a:spLocks/>
          </p:cNvSpPr>
          <p:nvPr/>
        </p:nvSpPr>
        <p:spPr>
          <a:xfrm>
            <a:off x="819150" y="2267656"/>
            <a:ext cx="10553700" cy="3636963"/>
          </a:xfrm>
          <a:prstGeom prst="rect">
            <a:avLst/>
          </a:prstGeom>
          <a:noFill/>
          <a:ln>
            <a:noFill/>
          </a:ln>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a:buClr>
                <a:schemeClr val="accent4"/>
              </a:buClr>
            </a:pPr>
            <a:r>
              <a:rPr lang="en-US" sz="2800" dirty="0"/>
              <a:t>in </a:t>
            </a:r>
            <a:r>
              <a:rPr lang="en-US" sz="3600" b="1" dirty="0"/>
              <a:t>ONE </a:t>
            </a:r>
            <a:r>
              <a:rPr lang="en-US" sz="2800" dirty="0"/>
              <a:t>sentence, summarize the key results observed compared to control</a:t>
            </a:r>
          </a:p>
          <a:p>
            <a:pPr marL="0" indent="0">
              <a:buClr>
                <a:schemeClr val="accent4"/>
              </a:buClr>
              <a:buNone/>
            </a:pPr>
            <a:endParaRPr lang="en-US" sz="2800" dirty="0"/>
          </a:p>
        </p:txBody>
      </p:sp>
    </p:spTree>
    <p:extLst>
      <p:ext uri="{BB962C8B-B14F-4D97-AF65-F5344CB8AC3E}">
        <p14:creationId xmlns:p14="http://schemas.microsoft.com/office/powerpoint/2010/main" val="1266779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9D0E6373-421C-4803-83CD-1F84722B6C3C}"/>
              </a:ext>
            </a:extLst>
          </p:cNvPr>
          <p:cNvSpPr/>
          <p:nvPr/>
        </p:nvSpPr>
        <p:spPr>
          <a:xfrm>
            <a:off x="417689" y="509411"/>
            <a:ext cx="1704622" cy="1713089"/>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5</a:t>
            </a:r>
          </a:p>
        </p:txBody>
      </p:sp>
      <p:sp>
        <p:nvSpPr>
          <p:cNvPr id="5" name="Rectangle: Rounded Corners 4">
            <a:extLst>
              <a:ext uri="{FF2B5EF4-FFF2-40B4-BE49-F238E27FC236}">
                <a16:creationId xmlns:a16="http://schemas.microsoft.com/office/drawing/2014/main" id="{64F65857-D2D2-4FD6-A768-86042526DFC9}"/>
              </a:ext>
            </a:extLst>
          </p:cNvPr>
          <p:cNvSpPr/>
          <p:nvPr/>
        </p:nvSpPr>
        <p:spPr>
          <a:xfrm>
            <a:off x="2190045" y="711200"/>
            <a:ext cx="9561688" cy="1354667"/>
          </a:xfrm>
          <a:prstGeom prst="round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CONCLUSIONS</a:t>
            </a:r>
          </a:p>
        </p:txBody>
      </p:sp>
      <p:sp>
        <p:nvSpPr>
          <p:cNvPr id="6" name="Content Placeholder 2">
            <a:extLst>
              <a:ext uri="{FF2B5EF4-FFF2-40B4-BE49-F238E27FC236}">
                <a16:creationId xmlns:a16="http://schemas.microsoft.com/office/drawing/2014/main" id="{4B7AC370-937D-42EC-A442-BB044A6D5F3B}"/>
              </a:ext>
            </a:extLst>
          </p:cNvPr>
          <p:cNvSpPr txBox="1">
            <a:spLocks/>
          </p:cNvSpPr>
          <p:nvPr/>
        </p:nvSpPr>
        <p:spPr>
          <a:xfrm>
            <a:off x="819150" y="2267656"/>
            <a:ext cx="10553700" cy="3636963"/>
          </a:xfrm>
          <a:prstGeom prst="rect">
            <a:avLst/>
          </a:prstGeom>
          <a:noFill/>
          <a:ln>
            <a:noFill/>
          </a:ln>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a:buClr>
                <a:schemeClr val="accent5"/>
              </a:buClr>
            </a:pPr>
            <a:r>
              <a:rPr lang="en-US" sz="2800" dirty="0"/>
              <a:t>in </a:t>
            </a:r>
            <a:r>
              <a:rPr lang="en-US" sz="3600" b="1" dirty="0"/>
              <a:t>ONE </a:t>
            </a:r>
            <a:r>
              <a:rPr lang="en-US" sz="2800" dirty="0"/>
              <a:t>sentence, summarize the implications to the field and how your results further research in this area</a:t>
            </a:r>
          </a:p>
          <a:p>
            <a:pPr marL="0" indent="0">
              <a:buClr>
                <a:schemeClr val="accent5"/>
              </a:buClr>
              <a:buNone/>
            </a:pPr>
            <a:endParaRPr lang="en-US" sz="2800" dirty="0"/>
          </a:p>
        </p:txBody>
      </p:sp>
    </p:spTree>
    <p:extLst>
      <p:ext uri="{BB962C8B-B14F-4D97-AF65-F5344CB8AC3E}">
        <p14:creationId xmlns:p14="http://schemas.microsoft.com/office/powerpoint/2010/main" val="428033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60DCADE-069C-41F3-B50C-54E3ECE77356}"/>
              </a:ext>
            </a:extLst>
          </p:cNvPr>
          <p:cNvGraphicFramePr>
            <a:graphicFrameLocks noGrp="1"/>
          </p:cNvGraphicFramePr>
          <p:nvPr>
            <p:extLst>
              <p:ext uri="{D42A27DB-BD31-4B8C-83A1-F6EECF244321}">
                <p14:modId xmlns:p14="http://schemas.microsoft.com/office/powerpoint/2010/main" val="421096286"/>
              </p:ext>
            </p:extLst>
          </p:nvPr>
        </p:nvGraphicFramePr>
        <p:xfrm>
          <a:off x="348342" y="147051"/>
          <a:ext cx="11495315" cy="6532313"/>
        </p:xfrm>
        <a:graphic>
          <a:graphicData uri="http://schemas.openxmlformats.org/drawingml/2006/table">
            <a:tbl>
              <a:tblPr firstRow="1" firstCol="1" bandRow="1">
                <a:tableStyleId>{5C22544A-7EE6-4342-B048-85BDC9FD1C3A}</a:tableStyleId>
              </a:tblPr>
              <a:tblGrid>
                <a:gridCol w="2888142">
                  <a:extLst>
                    <a:ext uri="{9D8B030D-6E8A-4147-A177-3AD203B41FA5}">
                      <a16:colId xmlns:a16="http://schemas.microsoft.com/office/drawing/2014/main" val="1668780187"/>
                    </a:ext>
                  </a:extLst>
                </a:gridCol>
                <a:gridCol w="2197471">
                  <a:extLst>
                    <a:ext uri="{9D8B030D-6E8A-4147-A177-3AD203B41FA5}">
                      <a16:colId xmlns:a16="http://schemas.microsoft.com/office/drawing/2014/main" val="437060398"/>
                    </a:ext>
                  </a:extLst>
                </a:gridCol>
                <a:gridCol w="2197471">
                  <a:extLst>
                    <a:ext uri="{9D8B030D-6E8A-4147-A177-3AD203B41FA5}">
                      <a16:colId xmlns:a16="http://schemas.microsoft.com/office/drawing/2014/main" val="2562407002"/>
                    </a:ext>
                  </a:extLst>
                </a:gridCol>
                <a:gridCol w="2109769">
                  <a:extLst>
                    <a:ext uri="{9D8B030D-6E8A-4147-A177-3AD203B41FA5}">
                      <a16:colId xmlns:a16="http://schemas.microsoft.com/office/drawing/2014/main" val="4046357866"/>
                    </a:ext>
                  </a:extLst>
                </a:gridCol>
                <a:gridCol w="2102462">
                  <a:extLst>
                    <a:ext uri="{9D8B030D-6E8A-4147-A177-3AD203B41FA5}">
                      <a16:colId xmlns:a16="http://schemas.microsoft.com/office/drawing/2014/main" val="3590823614"/>
                    </a:ext>
                  </a:extLst>
                </a:gridCol>
              </a:tblGrid>
              <a:tr h="128078">
                <a:tc rowSpan="2">
                  <a:txBody>
                    <a:bodyPr/>
                    <a:lstStyle/>
                    <a:p>
                      <a:pPr marL="0" marR="0" algn="ctr">
                        <a:lnSpc>
                          <a:spcPct val="107000"/>
                        </a:lnSpc>
                        <a:spcBef>
                          <a:spcPts val="0"/>
                        </a:spcBef>
                        <a:spcAft>
                          <a:spcPts val="0"/>
                        </a:spcAft>
                      </a:pPr>
                      <a:r>
                        <a:rPr lang="en-US" sz="1600" dirty="0">
                          <a:solidFill>
                            <a:schemeClr val="bg1"/>
                          </a:solidFill>
                          <a:effectLst/>
                        </a:rPr>
                        <a:t>RESEARCH ABSTRACT</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400" dirty="0">
                          <a:solidFill>
                            <a:schemeClr val="bg1"/>
                          </a:solidFill>
                          <a:effectLst/>
                        </a:rPr>
                        <a:t>0</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400" dirty="0">
                          <a:solidFill>
                            <a:schemeClr val="bg1"/>
                          </a:solidFill>
                          <a:effectLst/>
                        </a:rPr>
                        <a:t>1</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400" dirty="0">
                          <a:solidFill>
                            <a:schemeClr val="bg1"/>
                          </a:solidFill>
                          <a:effectLst/>
                        </a:rPr>
                        <a:t>2</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400" dirty="0">
                          <a:solidFill>
                            <a:schemeClr val="bg1"/>
                          </a:solidFill>
                          <a:effectLst/>
                        </a:rPr>
                        <a:t>3</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extLst>
                  <a:ext uri="{0D108BD9-81ED-4DB2-BD59-A6C34878D82A}">
                    <a16:rowId xmlns:a16="http://schemas.microsoft.com/office/drawing/2014/main" val="1476068096"/>
                  </a:ext>
                </a:extLst>
              </a:tr>
              <a:tr h="128183">
                <a:tc vMerge="1">
                  <a:txBody>
                    <a:bodyPr/>
                    <a:lstStyle/>
                    <a:p>
                      <a:endParaRPr lang="en-US"/>
                    </a:p>
                  </a:txBody>
                  <a:tcPr/>
                </a:tc>
                <a:tc>
                  <a:txBody>
                    <a:bodyPr/>
                    <a:lstStyle/>
                    <a:p>
                      <a:pPr marL="0" marR="0" algn="ctr">
                        <a:lnSpc>
                          <a:spcPct val="107000"/>
                        </a:lnSpc>
                        <a:spcBef>
                          <a:spcPts val="0"/>
                        </a:spcBef>
                        <a:spcAft>
                          <a:spcPts val="0"/>
                        </a:spcAft>
                      </a:pPr>
                      <a:r>
                        <a:rPr lang="en-US" sz="1400" b="1" dirty="0">
                          <a:effectLst/>
                        </a:rPr>
                        <a:t>MISSING</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400" b="1" dirty="0">
                          <a:effectLst/>
                        </a:rPr>
                        <a:t>POOR</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400" b="1" dirty="0">
                          <a:effectLst/>
                        </a:rPr>
                        <a:t>GOOD</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400" b="1" dirty="0">
                          <a:effectLst/>
                        </a:rPr>
                        <a:t>EXCELLENT</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extLst>
                  <a:ext uri="{0D108BD9-81ED-4DB2-BD59-A6C34878D82A}">
                    <a16:rowId xmlns:a16="http://schemas.microsoft.com/office/drawing/2014/main" val="1183172277"/>
                  </a:ext>
                </a:extLst>
              </a:tr>
              <a:tr h="816729">
                <a:tc>
                  <a:txBody>
                    <a:bodyPr/>
                    <a:lstStyle/>
                    <a:p>
                      <a:pPr marL="0" marR="0" algn="ctr">
                        <a:lnSpc>
                          <a:spcPct val="107000"/>
                        </a:lnSpc>
                        <a:spcBef>
                          <a:spcPts val="0"/>
                        </a:spcBef>
                        <a:spcAft>
                          <a:spcPts val="0"/>
                        </a:spcAft>
                      </a:pPr>
                      <a:r>
                        <a:rPr lang="en-US" sz="1600" dirty="0">
                          <a:solidFill>
                            <a:schemeClr val="bg1"/>
                          </a:solidFill>
                          <a:effectLst/>
                        </a:rPr>
                        <a:t>Introduction</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a:effectLst/>
                        </a:rPr>
                        <a:t>Missing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a:effectLst/>
                        </a:rPr>
                        <a:t>Unclear; Does not connect to the literature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a:effectLst/>
                        </a:rPr>
                        <a:t>Clear but not engaging; Attempts to connect to the literature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a:effectLst/>
                        </a:rPr>
                        <a:t>Clear, concise, engaging; Connects the topic to the literature and purpose of the work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extLst>
                  <a:ext uri="{0D108BD9-81ED-4DB2-BD59-A6C34878D82A}">
                    <a16:rowId xmlns:a16="http://schemas.microsoft.com/office/drawing/2014/main" val="4111275262"/>
                  </a:ext>
                </a:extLst>
              </a:tr>
              <a:tr h="699309">
                <a:tc>
                  <a:txBody>
                    <a:bodyPr/>
                    <a:lstStyle/>
                    <a:p>
                      <a:pPr marL="0" marR="0" algn="ctr">
                        <a:lnSpc>
                          <a:spcPct val="107000"/>
                        </a:lnSpc>
                        <a:spcBef>
                          <a:spcPts val="0"/>
                        </a:spcBef>
                        <a:spcAft>
                          <a:spcPts val="0"/>
                        </a:spcAft>
                      </a:pPr>
                      <a:r>
                        <a:rPr lang="en-US" sz="1600" dirty="0">
                          <a:solidFill>
                            <a:schemeClr val="bg1"/>
                          </a:solidFill>
                          <a:effectLst/>
                        </a:rPr>
                        <a:t>Research Question/Purpose</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Missing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Unclear; Includes irrelevant or unimportant information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a:effectLst/>
                        </a:rPr>
                        <a:t>Clear but not concise; Might contain irrelevant or unimportant information; lacks specifics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a:effectLst/>
                        </a:rPr>
                        <a:t>Clear, concise, relevant and assessable; Logical based on introduction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extLst>
                  <a:ext uri="{0D108BD9-81ED-4DB2-BD59-A6C34878D82A}">
                    <a16:rowId xmlns:a16="http://schemas.microsoft.com/office/drawing/2014/main" val="891142455"/>
                  </a:ext>
                </a:extLst>
              </a:tr>
              <a:tr h="816729">
                <a:tc>
                  <a:txBody>
                    <a:bodyPr/>
                    <a:lstStyle/>
                    <a:p>
                      <a:pPr marL="0" marR="0" algn="ctr">
                        <a:lnSpc>
                          <a:spcPct val="107000"/>
                        </a:lnSpc>
                        <a:spcBef>
                          <a:spcPts val="0"/>
                        </a:spcBef>
                        <a:spcAft>
                          <a:spcPts val="0"/>
                        </a:spcAft>
                      </a:pPr>
                      <a:r>
                        <a:rPr lang="en-US" sz="1600" dirty="0">
                          <a:solidFill>
                            <a:schemeClr val="bg1"/>
                          </a:solidFill>
                          <a:effectLst/>
                        </a:rPr>
                        <a:t>Methodology/Approach</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Missing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Not mentioned but implied; Not appropriate for the purpose; Not good scientific practice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Unclear; Not appropriate detail; Unconnected to the purpose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Connected to the purpose; Clearly identifies methods used; Described in appropriate level of detail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extLst>
                  <a:ext uri="{0D108BD9-81ED-4DB2-BD59-A6C34878D82A}">
                    <a16:rowId xmlns:a16="http://schemas.microsoft.com/office/drawing/2014/main" val="1687725025"/>
                  </a:ext>
                </a:extLst>
              </a:tr>
              <a:tr h="1286411">
                <a:tc>
                  <a:txBody>
                    <a:bodyPr/>
                    <a:lstStyle/>
                    <a:p>
                      <a:pPr marL="0" marR="0" algn="ctr">
                        <a:lnSpc>
                          <a:spcPct val="107000"/>
                        </a:lnSpc>
                        <a:spcBef>
                          <a:spcPts val="0"/>
                        </a:spcBef>
                        <a:spcAft>
                          <a:spcPts val="0"/>
                        </a:spcAft>
                      </a:pPr>
                      <a:r>
                        <a:rPr lang="en-US" sz="1600" dirty="0">
                          <a:solidFill>
                            <a:schemeClr val="bg1"/>
                          </a:solidFill>
                          <a:effectLst/>
                        </a:rPr>
                        <a:t>Results (Findings)</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Missing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Unclear; Not related to the purpose; Misinterpretation of the results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Presents findings, but may not be clear; some information missing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Clear, connected to the purpose; Provides explanations of what was expected, found, accomplished, etc.; Clearly identifies the limitations of the study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extLst>
                  <a:ext uri="{0D108BD9-81ED-4DB2-BD59-A6C34878D82A}">
                    <a16:rowId xmlns:a16="http://schemas.microsoft.com/office/drawing/2014/main" val="3614548966"/>
                  </a:ext>
                </a:extLst>
              </a:tr>
              <a:tr h="1051570">
                <a:tc>
                  <a:txBody>
                    <a:bodyPr/>
                    <a:lstStyle/>
                    <a:p>
                      <a:pPr marL="0" marR="0" algn="ctr">
                        <a:lnSpc>
                          <a:spcPct val="107000"/>
                        </a:lnSpc>
                        <a:spcBef>
                          <a:spcPts val="0"/>
                        </a:spcBef>
                        <a:spcAft>
                          <a:spcPts val="0"/>
                        </a:spcAft>
                      </a:pPr>
                      <a:r>
                        <a:rPr lang="en-US" sz="1600" dirty="0">
                          <a:solidFill>
                            <a:schemeClr val="bg1"/>
                          </a:solidFill>
                          <a:effectLst/>
                        </a:rPr>
                        <a:t>Contribution to the Field</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a:effectLst/>
                        </a:rPr>
                        <a:t>Missing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Unclear and lacks detail about contribution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Attempts to connect work to the field, but it is unclear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Clearly states how the work advances knowledge in the field or fills an important gap; States why it is important and where it can go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extLst>
                  <a:ext uri="{0D108BD9-81ED-4DB2-BD59-A6C34878D82A}">
                    <a16:rowId xmlns:a16="http://schemas.microsoft.com/office/drawing/2014/main" val="2663174156"/>
                  </a:ext>
                </a:extLst>
              </a:tr>
              <a:tr h="1168991">
                <a:tc>
                  <a:txBody>
                    <a:bodyPr/>
                    <a:lstStyle/>
                    <a:p>
                      <a:pPr marL="0" marR="0" algn="ctr">
                        <a:lnSpc>
                          <a:spcPct val="107000"/>
                        </a:lnSpc>
                        <a:spcBef>
                          <a:spcPts val="0"/>
                        </a:spcBef>
                        <a:spcAft>
                          <a:spcPts val="0"/>
                        </a:spcAft>
                      </a:pPr>
                      <a:r>
                        <a:rPr lang="en-US" sz="1600" dirty="0">
                          <a:solidFill>
                            <a:schemeClr val="bg1"/>
                          </a:solidFill>
                          <a:effectLst/>
                        </a:rPr>
                        <a:t>Professional Writing</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a:effectLst/>
                        </a:rPr>
                        <a:t>Grammatical errors, typos impede understanding, inappropriate verb tense; Non-compliant with template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Many grammatical errors and typos but it does not impede understanding; inappropriate verb tense; Writing is unfocused or not engaging; Too much jargon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a:effectLst/>
                        </a:rPr>
                        <a:t>Few grammatical errors and typos; mixed verb tense; Writing is somewhat engaging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tc>
                  <a:txBody>
                    <a:bodyPr/>
                    <a:lstStyle/>
                    <a:p>
                      <a:pPr marL="0" marR="0" algn="ctr">
                        <a:lnSpc>
                          <a:spcPct val="107000"/>
                        </a:lnSpc>
                        <a:spcBef>
                          <a:spcPts val="0"/>
                        </a:spcBef>
                        <a:spcAft>
                          <a:spcPts val="0"/>
                        </a:spcAft>
                      </a:pPr>
                      <a:r>
                        <a:rPr lang="en-US" sz="1200" dirty="0">
                          <a:effectLst/>
                        </a:rPr>
                        <a:t>Writing is appropriate for the profession; Acronyms are defined at first use; Appropriate verb tense; Writing is engaging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9796" marR="29796" marT="0" marB="0" anchor="ctr"/>
                </a:tc>
                <a:extLst>
                  <a:ext uri="{0D108BD9-81ED-4DB2-BD59-A6C34878D82A}">
                    <a16:rowId xmlns:a16="http://schemas.microsoft.com/office/drawing/2014/main" val="3449251167"/>
                  </a:ext>
                </a:extLst>
              </a:tr>
            </a:tbl>
          </a:graphicData>
        </a:graphic>
      </p:graphicFrame>
    </p:spTree>
    <p:extLst>
      <p:ext uri="{BB962C8B-B14F-4D97-AF65-F5344CB8AC3E}">
        <p14:creationId xmlns:p14="http://schemas.microsoft.com/office/powerpoint/2010/main" val="2713632165"/>
      </p:ext>
    </p:extLst>
  </p:cSld>
  <p:clrMapOvr>
    <a:masterClrMapping/>
  </p:clrMapOvr>
</p:sld>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Riblet">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7145" cap="flat" cmpd="sng" algn="ctr">
          <a:solidFill>
            <a:schemeClr val="phClr"/>
          </a:solidFill>
          <a:prstDash val="solid"/>
        </a:ln>
        <a:ln w="58420" cap="flat" cmpd="thickThin" algn="ctr">
          <a:solidFill>
            <a:schemeClr val="phClr">
              <a:shade val="95000"/>
              <a:alpha val="50000"/>
              <a:satMod val="150000"/>
            </a:schemeClr>
          </a:solidFill>
          <a:prstDash val="solid"/>
        </a:ln>
      </a:lnStyleLst>
      <a:effectStyleLst>
        <a:effectStyle>
          <a:effectLst/>
        </a:effectStyle>
        <a:effectStyle>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a:effectStyle>
        <a:effectStyle>
          <a:effectLst>
            <a:outerShdw blurRad="50800" dist="38100" dir="2700000" algn="ctr" rotWithShape="0">
              <a:srgbClr val="000000">
                <a:alpha val="60000"/>
              </a:srgbClr>
            </a:outerShdw>
          </a:effectLst>
          <a:scene3d>
            <a:camera prst="orthographicFront">
              <a:rot lat="0" lon="0" rev="0"/>
            </a:camera>
            <a:lightRig rig="flat" dir="tl"/>
          </a:scene3d>
          <a:sp3d prstMaterial="flat">
            <a:bevelT w="57150" h="114300" prst="riblet"/>
          </a:sp3d>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98D1675B-7325-48AD-994B-0DEF3379A9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1897</TotalTime>
  <Words>3013</Words>
  <Application>Microsoft Office PowerPoint</Application>
  <PresentationFormat>Widescreen</PresentationFormat>
  <Paragraphs>208</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Times New Roman</vt:lpstr>
      <vt:lpstr>Wingdings 2</vt:lpstr>
      <vt:lpstr>Quotable</vt:lpstr>
      <vt:lpstr>Abstract Writing Workshop</vt:lpstr>
      <vt:lpstr>WHAT’S A SCIENTIFIC ABSTRACT?</vt:lpstr>
      <vt:lpstr>GENERAL FORMAT: RESEARCH ABSTRACT</vt:lpstr>
      <vt:lpstr>PowerPoint Presentation</vt:lpstr>
      <vt:lpstr>PowerPoint Presentation</vt:lpstr>
      <vt:lpstr>PowerPoint Presentation</vt:lpstr>
      <vt:lpstr>PowerPoint Presentation</vt:lpstr>
      <vt:lpstr>PowerPoint Presentation</vt:lpstr>
      <vt:lpstr>PowerPoint Presentation</vt:lpstr>
      <vt:lpstr>GENERAL FORMAT: CASE REPORT ABSTRACT</vt:lpstr>
      <vt:lpstr>PowerPoint Presentation</vt:lpstr>
      <vt:lpstr>EVALUATE ABSTRACT EXAMPLE</vt:lpstr>
      <vt:lpstr>EVALUATE ABSTRACT #1</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Abstract Writing Workshop</dc:title>
  <dc:creator>Jennifer Hellier, PhD</dc:creator>
  <cp:lastModifiedBy>Amanda Brooks, PhD</cp:lastModifiedBy>
  <cp:revision>22</cp:revision>
  <dcterms:created xsi:type="dcterms:W3CDTF">2023-03-15T20:43:26Z</dcterms:created>
  <dcterms:modified xsi:type="dcterms:W3CDTF">2024-08-12T16:49:44Z</dcterms:modified>
</cp:coreProperties>
</file>