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6" r:id="rId5"/>
    <p:sldId id="257" r:id="rId6"/>
    <p:sldId id="262" r:id="rId7"/>
    <p:sldId id="281" r:id="rId8"/>
    <p:sldId id="282" r:id="rId9"/>
    <p:sldId id="286" r:id="rId10"/>
    <p:sldId id="287" r:id="rId11"/>
    <p:sldId id="283" r:id="rId12"/>
    <p:sldId id="284" r:id="rId13"/>
    <p:sldId id="285" r:id="rId14"/>
    <p:sldId id="263" r:id="rId15"/>
    <p:sldId id="269" r:id="rId16"/>
    <p:sldId id="289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8" r:id="rId26"/>
    <p:sldId id="264" r:id="rId27"/>
    <p:sldId id="298" r:id="rId28"/>
    <p:sldId id="270" r:id="rId29"/>
    <p:sldId id="265" r:id="rId30"/>
    <p:sldId id="299" r:id="rId31"/>
    <p:sldId id="300" r:id="rId32"/>
    <p:sldId id="271" r:id="rId33"/>
    <p:sldId id="301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2A35A-1834-1ED2-630E-D9A7CBF2923E}" v="53" dt="2024-07-15T22:25:34.696"/>
    <p1510:client id="{C0531FA7-1A47-37CF-28EE-FF362740474E}" v="21" dt="2024-07-15T15:04:5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ddie Herndon" userId="S::jherndon@rvu.edu::957637f1-6fd3-453b-b621-b11d36ab1d30" providerId="AD" clId="Web-{C0531FA7-1A47-37CF-28EE-FF362740474E}"/>
    <pc:docChg chg="modSld">
      <pc:chgData name="Jeddie Herndon" userId="S::jherndon@rvu.edu::957637f1-6fd3-453b-b621-b11d36ab1d30" providerId="AD" clId="Web-{C0531FA7-1A47-37CF-28EE-FF362740474E}" dt="2024-07-15T15:04:54.945" v="20" actId="20577"/>
      <pc:docMkLst>
        <pc:docMk/>
      </pc:docMkLst>
      <pc:sldChg chg="modSp">
        <pc:chgData name="Jeddie Herndon" userId="S::jherndon@rvu.edu::957637f1-6fd3-453b-b621-b11d36ab1d30" providerId="AD" clId="Web-{C0531FA7-1A47-37CF-28EE-FF362740474E}" dt="2024-07-15T15:04:54.945" v="20" actId="20577"/>
        <pc:sldMkLst>
          <pc:docMk/>
          <pc:sldMk cId="2809848172" sldId="256"/>
        </pc:sldMkLst>
        <pc:spChg chg="mod">
          <ac:chgData name="Jeddie Herndon" userId="S::jherndon@rvu.edu::957637f1-6fd3-453b-b621-b11d36ab1d30" providerId="AD" clId="Web-{C0531FA7-1A47-37CF-28EE-FF362740474E}" dt="2024-07-15T15:04:54.945" v="20" actId="20577"/>
          <ac:spMkLst>
            <pc:docMk/>
            <pc:sldMk cId="2809848172" sldId="256"/>
            <ac:spMk id="3" creationId="{00000000-0000-0000-0000-000000000000}"/>
          </ac:spMkLst>
        </pc:spChg>
      </pc:sldChg>
    </pc:docChg>
  </pc:docChgLst>
  <pc:docChgLst>
    <pc:chgData name="Jeddie Herndon" userId="S::jherndon@rvu.edu::957637f1-6fd3-453b-b621-b11d36ab1d30" providerId="AD" clId="Web-{B492A35A-1834-1ED2-630E-D9A7CBF2923E}"/>
    <pc:docChg chg="modSld">
      <pc:chgData name="Jeddie Herndon" userId="S::jherndon@rvu.edu::957637f1-6fd3-453b-b621-b11d36ab1d30" providerId="AD" clId="Web-{B492A35A-1834-1ED2-630E-D9A7CBF2923E}" dt="2024-07-15T22:25:34.696" v="45" actId="1076"/>
      <pc:docMkLst>
        <pc:docMk/>
      </pc:docMkLst>
      <pc:sldChg chg="addSp modSp">
        <pc:chgData name="Jeddie Herndon" userId="S::jherndon@rvu.edu::957637f1-6fd3-453b-b621-b11d36ab1d30" providerId="AD" clId="Web-{B492A35A-1834-1ED2-630E-D9A7CBF2923E}" dt="2024-07-15T22:25:34.696" v="45" actId="1076"/>
        <pc:sldMkLst>
          <pc:docMk/>
          <pc:sldMk cId="1509712331" sldId="269"/>
        </pc:sldMkLst>
        <pc:picChg chg="add mod">
          <ac:chgData name="Jeddie Herndon" userId="S::jherndon@rvu.edu::957637f1-6fd3-453b-b621-b11d36ab1d30" providerId="AD" clId="Web-{B492A35A-1834-1ED2-630E-D9A7CBF2923E}" dt="2024-07-15T22:25:34.696" v="45" actId="1076"/>
          <ac:picMkLst>
            <pc:docMk/>
            <pc:sldMk cId="1509712331" sldId="269"/>
            <ac:picMk id="3" creationId="{59AA3C87-1543-C706-CCFE-3250D3DDCBC7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5:30.509" v="43" actId="1076"/>
          <ac:picMkLst>
            <pc:docMk/>
            <pc:sldMk cId="1509712331" sldId="269"/>
            <ac:picMk id="5" creationId="{E143997F-1F9D-3B40-8F2B-80D39D4394D6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5:33.181" v="44" actId="1076"/>
          <ac:picMkLst>
            <pc:docMk/>
            <pc:sldMk cId="1509712331" sldId="269"/>
            <ac:picMk id="7" creationId="{7E88FEF7-919F-2DBB-508C-567480D60637}"/>
          </ac:picMkLst>
        </pc:picChg>
      </pc:sldChg>
      <pc:sldChg chg="addSp modSp">
        <pc:chgData name="Jeddie Herndon" userId="S::jherndon@rvu.edu::957637f1-6fd3-453b-b621-b11d36ab1d30" providerId="AD" clId="Web-{B492A35A-1834-1ED2-630E-D9A7CBF2923E}" dt="2024-07-15T22:15:18.876" v="7" actId="1076"/>
        <pc:sldMkLst>
          <pc:docMk/>
          <pc:sldMk cId="2671811661" sldId="283"/>
        </pc:sldMkLst>
        <pc:picChg chg="add mod">
          <ac:chgData name="Jeddie Herndon" userId="S::jherndon@rvu.edu::957637f1-6fd3-453b-b621-b11d36ab1d30" providerId="AD" clId="Web-{B492A35A-1834-1ED2-630E-D9A7CBF2923E}" dt="2024-07-15T22:15:18.876" v="7" actId="1076"/>
          <ac:picMkLst>
            <pc:docMk/>
            <pc:sldMk cId="2671811661" sldId="283"/>
            <ac:picMk id="5" creationId="{397C0ED3-1BBE-A56F-D7E0-48FA1314B9C1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15:13.516" v="6" actId="14100"/>
          <ac:picMkLst>
            <pc:docMk/>
            <pc:sldMk cId="2671811661" sldId="283"/>
            <ac:picMk id="6" creationId="{E2AB28DA-5CC4-9F97-E31A-9743B14C414E}"/>
          </ac:picMkLst>
        </pc:picChg>
      </pc:sldChg>
      <pc:sldChg chg="addSp">
        <pc:chgData name="Jeddie Herndon" userId="S::jherndon@rvu.edu::957637f1-6fd3-453b-b621-b11d36ab1d30" providerId="AD" clId="Web-{B492A35A-1834-1ED2-630E-D9A7CBF2923E}" dt="2024-07-15T22:22:37.955" v="15"/>
        <pc:sldMkLst>
          <pc:docMk/>
          <pc:sldMk cId="3776356839" sldId="288"/>
        </pc:sldMkLst>
        <pc:picChg chg="add">
          <ac:chgData name="Jeddie Herndon" userId="S::jherndon@rvu.edu::957637f1-6fd3-453b-b621-b11d36ab1d30" providerId="AD" clId="Web-{B492A35A-1834-1ED2-630E-D9A7CBF2923E}" dt="2024-07-15T22:16:13.440" v="10"/>
          <ac:picMkLst>
            <pc:docMk/>
            <pc:sldMk cId="3776356839" sldId="288"/>
            <ac:picMk id="5" creationId="{2BD545BC-D0D5-25F6-0F0E-3C1F01CEFBD9}"/>
          </ac:picMkLst>
        </pc:picChg>
        <pc:picChg chg="add">
          <ac:chgData name="Jeddie Herndon" userId="S::jherndon@rvu.edu::957637f1-6fd3-453b-b621-b11d36ab1d30" providerId="AD" clId="Web-{B492A35A-1834-1ED2-630E-D9A7CBF2923E}" dt="2024-07-15T22:22:37.955" v="15"/>
          <ac:picMkLst>
            <pc:docMk/>
            <pc:sldMk cId="3776356839" sldId="288"/>
            <ac:picMk id="7" creationId="{89E37F0F-4623-6909-61C0-0999D4760C54}"/>
          </ac:picMkLst>
        </pc:picChg>
      </pc:sldChg>
      <pc:sldChg chg="addSp">
        <pc:chgData name="Jeddie Herndon" userId="S::jherndon@rvu.edu::957637f1-6fd3-453b-b621-b11d36ab1d30" providerId="AD" clId="Web-{B492A35A-1834-1ED2-630E-D9A7CBF2923E}" dt="2024-07-15T22:16:08.878" v="9"/>
        <pc:sldMkLst>
          <pc:docMk/>
          <pc:sldMk cId="3948467219" sldId="289"/>
        </pc:sldMkLst>
        <pc:picChg chg="add">
          <ac:chgData name="Jeddie Herndon" userId="S::jherndon@rvu.edu::957637f1-6fd3-453b-b621-b11d36ab1d30" providerId="AD" clId="Web-{B492A35A-1834-1ED2-630E-D9A7CBF2923E}" dt="2024-07-15T22:16:08.878" v="9"/>
          <ac:picMkLst>
            <pc:docMk/>
            <pc:sldMk cId="3948467219" sldId="289"/>
            <ac:picMk id="5" creationId="{5E68A77B-2A12-C93D-03E7-F6D0D9E4918D}"/>
          </ac:picMkLst>
        </pc:picChg>
      </pc:sldChg>
      <pc:sldChg chg="addSp">
        <pc:chgData name="Jeddie Herndon" userId="S::jherndon@rvu.edu::957637f1-6fd3-453b-b621-b11d36ab1d30" providerId="AD" clId="Web-{B492A35A-1834-1ED2-630E-D9A7CBF2923E}" dt="2024-07-15T22:22:48.831" v="17"/>
        <pc:sldMkLst>
          <pc:docMk/>
          <pc:sldMk cId="1746381674" sldId="290"/>
        </pc:sldMkLst>
        <pc:picChg chg="add">
          <ac:chgData name="Jeddie Herndon" userId="S::jherndon@rvu.edu::957637f1-6fd3-453b-b621-b11d36ab1d30" providerId="AD" clId="Web-{B492A35A-1834-1ED2-630E-D9A7CBF2923E}" dt="2024-07-15T22:22:01.188" v="11"/>
          <ac:picMkLst>
            <pc:docMk/>
            <pc:sldMk cId="1746381674" sldId="290"/>
            <ac:picMk id="5" creationId="{EE76C963-FBCF-8C8C-11A9-C5EB56BB34D5}"/>
          </ac:picMkLst>
        </pc:picChg>
        <pc:picChg chg="add">
          <ac:chgData name="Jeddie Herndon" userId="S::jherndon@rvu.edu::957637f1-6fd3-453b-b621-b11d36ab1d30" providerId="AD" clId="Web-{B492A35A-1834-1ED2-630E-D9A7CBF2923E}" dt="2024-07-15T22:22:48.831" v="17"/>
          <ac:picMkLst>
            <pc:docMk/>
            <pc:sldMk cId="1746381674" sldId="290"/>
            <ac:picMk id="7" creationId="{B80D4279-1461-E64B-02DA-BD4C2B899156}"/>
          </ac:picMkLst>
        </pc:picChg>
      </pc:sldChg>
      <pc:sldChg chg="addSp">
        <pc:chgData name="Jeddie Herndon" userId="S::jherndon@rvu.edu::957637f1-6fd3-453b-b621-b11d36ab1d30" providerId="AD" clId="Web-{B492A35A-1834-1ED2-630E-D9A7CBF2923E}" dt="2024-07-15T22:22:42.987" v="16"/>
        <pc:sldMkLst>
          <pc:docMk/>
          <pc:sldMk cId="1777392223" sldId="291"/>
        </pc:sldMkLst>
        <pc:picChg chg="add">
          <ac:chgData name="Jeddie Herndon" userId="S::jherndon@rvu.edu::957637f1-6fd3-453b-b621-b11d36ab1d30" providerId="AD" clId="Web-{B492A35A-1834-1ED2-630E-D9A7CBF2923E}" dt="2024-07-15T22:22:42.987" v="16"/>
          <ac:picMkLst>
            <pc:docMk/>
            <pc:sldMk cId="1777392223" sldId="291"/>
            <ac:picMk id="5" creationId="{8A3D1BEC-B592-A318-FAE5-DF1599E504FF}"/>
          </ac:picMkLst>
        </pc:picChg>
      </pc:sldChg>
      <pc:sldChg chg="addSp">
        <pc:chgData name="Jeddie Herndon" userId="S::jherndon@rvu.edu::957637f1-6fd3-453b-b621-b11d36ab1d30" providerId="AD" clId="Web-{B492A35A-1834-1ED2-630E-D9A7CBF2923E}" dt="2024-07-15T22:22:56.831" v="18"/>
        <pc:sldMkLst>
          <pc:docMk/>
          <pc:sldMk cId="1036606367" sldId="293"/>
        </pc:sldMkLst>
        <pc:picChg chg="add">
          <ac:chgData name="Jeddie Herndon" userId="S::jherndon@rvu.edu::957637f1-6fd3-453b-b621-b11d36ab1d30" providerId="AD" clId="Web-{B492A35A-1834-1ED2-630E-D9A7CBF2923E}" dt="2024-07-15T22:22:06.704" v="12"/>
          <ac:picMkLst>
            <pc:docMk/>
            <pc:sldMk cId="1036606367" sldId="293"/>
            <ac:picMk id="5" creationId="{A823C8B1-9E13-EB21-8991-915FE39D65C5}"/>
          </ac:picMkLst>
        </pc:picChg>
        <pc:picChg chg="add">
          <ac:chgData name="Jeddie Herndon" userId="S::jherndon@rvu.edu::957637f1-6fd3-453b-b621-b11d36ab1d30" providerId="AD" clId="Web-{B492A35A-1834-1ED2-630E-D9A7CBF2923E}" dt="2024-07-15T22:22:56.831" v="18"/>
          <ac:picMkLst>
            <pc:docMk/>
            <pc:sldMk cId="1036606367" sldId="293"/>
            <ac:picMk id="7" creationId="{7ADDAEDF-9F2E-EBCC-90BC-A38B10AFD24B}"/>
          </ac:picMkLst>
        </pc:picChg>
      </pc:sldChg>
      <pc:sldChg chg="addSp">
        <pc:chgData name="Jeddie Herndon" userId="S::jherndon@rvu.edu::957637f1-6fd3-453b-b621-b11d36ab1d30" providerId="AD" clId="Web-{B492A35A-1834-1ED2-630E-D9A7CBF2923E}" dt="2024-07-15T22:23:01.628" v="19"/>
        <pc:sldMkLst>
          <pc:docMk/>
          <pc:sldMk cId="495715826" sldId="294"/>
        </pc:sldMkLst>
        <pc:picChg chg="add">
          <ac:chgData name="Jeddie Herndon" userId="S::jherndon@rvu.edu::957637f1-6fd3-453b-b621-b11d36ab1d30" providerId="AD" clId="Web-{B492A35A-1834-1ED2-630E-D9A7CBF2923E}" dt="2024-07-15T22:23:01.628" v="19"/>
          <ac:picMkLst>
            <pc:docMk/>
            <pc:sldMk cId="495715826" sldId="294"/>
            <ac:picMk id="5" creationId="{4ADAFB95-DE4B-80FC-48F6-2756C2B64213}"/>
          </ac:picMkLst>
        </pc:picChg>
      </pc:sldChg>
      <pc:sldChg chg="addSp modSp">
        <pc:chgData name="Jeddie Herndon" userId="S::jherndon@rvu.edu::957637f1-6fd3-453b-b621-b11d36ab1d30" providerId="AD" clId="Web-{B492A35A-1834-1ED2-630E-D9A7CBF2923E}" dt="2024-07-15T22:24:57.523" v="39" actId="1076"/>
        <pc:sldMkLst>
          <pc:docMk/>
          <pc:sldMk cId="517374299" sldId="295"/>
        </pc:sldMkLst>
        <pc:picChg chg="add mod">
          <ac:chgData name="Jeddie Herndon" userId="S::jherndon@rvu.edu::957637f1-6fd3-453b-b621-b11d36ab1d30" providerId="AD" clId="Web-{B492A35A-1834-1ED2-630E-D9A7CBF2923E}" dt="2024-07-15T22:24:55.538" v="38" actId="1076"/>
          <ac:picMkLst>
            <pc:docMk/>
            <pc:sldMk cId="517374299" sldId="295"/>
            <ac:picMk id="5" creationId="{891E2D79-FD08-9084-6475-DD4EF7DA457B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4:57.523" v="39" actId="1076"/>
          <ac:picMkLst>
            <pc:docMk/>
            <pc:sldMk cId="517374299" sldId="295"/>
            <ac:picMk id="7" creationId="{FA89BCA7-6A93-C481-19F5-9A607E923D38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4:53.007" v="37" actId="1076"/>
          <ac:picMkLst>
            <pc:docMk/>
            <pc:sldMk cId="517374299" sldId="295"/>
            <ac:picMk id="8" creationId="{D052C493-E5DF-B84A-3FF3-49A5433B33D1}"/>
          </ac:picMkLst>
        </pc:picChg>
      </pc:sldChg>
      <pc:sldChg chg="addSp modSp">
        <pc:chgData name="Jeddie Herndon" userId="S::jherndon@rvu.edu::957637f1-6fd3-453b-b621-b11d36ab1d30" providerId="AD" clId="Web-{B492A35A-1834-1ED2-630E-D9A7CBF2923E}" dt="2024-07-15T22:24:04.943" v="32" actId="1076"/>
        <pc:sldMkLst>
          <pc:docMk/>
          <pc:sldMk cId="2949114809" sldId="296"/>
        </pc:sldMkLst>
        <pc:picChg chg="add mod">
          <ac:chgData name="Jeddie Herndon" userId="S::jherndon@rvu.edu::957637f1-6fd3-453b-b621-b11d36ab1d30" providerId="AD" clId="Web-{B492A35A-1834-1ED2-630E-D9A7CBF2923E}" dt="2024-07-15T22:24:04.943" v="32" actId="1076"/>
          <ac:picMkLst>
            <pc:docMk/>
            <pc:sldMk cId="2949114809" sldId="296"/>
            <ac:picMk id="3" creationId="{CE3D8530-D02D-D6D9-6E65-84D7AE563408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3:59.583" v="31" actId="1076"/>
          <ac:picMkLst>
            <pc:docMk/>
            <pc:sldMk cId="2949114809" sldId="296"/>
            <ac:picMk id="5" creationId="{CC7ACB2F-C71B-77CB-5589-85B5CD850A31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3:55.599" v="30" actId="1076"/>
          <ac:picMkLst>
            <pc:docMk/>
            <pc:sldMk cId="2949114809" sldId="296"/>
            <ac:picMk id="6" creationId="{935958C3-49CE-4EA7-DE60-4A879393086D}"/>
          </ac:picMkLst>
        </pc:picChg>
        <pc:picChg chg="add mod">
          <ac:chgData name="Jeddie Herndon" userId="S::jherndon@rvu.edu::957637f1-6fd3-453b-b621-b11d36ab1d30" providerId="AD" clId="Web-{B492A35A-1834-1ED2-630E-D9A7CBF2923E}" dt="2024-07-15T22:23:52.489" v="29" actId="1076"/>
          <ac:picMkLst>
            <pc:docMk/>
            <pc:sldMk cId="2949114809" sldId="296"/>
            <ac:picMk id="7" creationId="{9ECBFF0F-B221-D745-EC72-CDDCB94C90CB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C7960-0463-4E3B-9ECB-3F113C266D5F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3A58122-B318-4EEB-A739-3451AB35DB88}">
      <dgm:prSet/>
      <dgm:spPr/>
      <dgm:t>
        <a:bodyPr/>
        <a:lstStyle/>
        <a:p>
          <a:pPr rtl="0"/>
          <a:r>
            <a:rPr lang="en-US"/>
            <a:t>Resume </a:t>
          </a:r>
          <a:r>
            <a:rPr lang="en-US">
              <a:latin typeface="Garamond" panose="02020404030301010803"/>
            </a:rPr>
            <a:t>&amp; CVs</a:t>
          </a:r>
          <a:endParaRPr lang="en-US"/>
        </a:p>
      </dgm:t>
    </dgm:pt>
    <dgm:pt modelId="{3B0323AB-83F6-44D4-B588-8CBA1C14CF39}" type="parTrans" cxnId="{5A9B0B30-F7F9-4E35-BAC1-B4407B39239D}">
      <dgm:prSet/>
      <dgm:spPr/>
      <dgm:t>
        <a:bodyPr/>
        <a:lstStyle/>
        <a:p>
          <a:endParaRPr lang="en-US"/>
        </a:p>
      </dgm:t>
    </dgm:pt>
    <dgm:pt modelId="{2893BADA-697D-4B98-B97B-3858338EA802}" type="sibTrans" cxnId="{5A9B0B30-F7F9-4E35-BAC1-B4407B39239D}">
      <dgm:prSet/>
      <dgm:spPr/>
      <dgm:t>
        <a:bodyPr/>
        <a:lstStyle/>
        <a:p>
          <a:endParaRPr lang="en-US"/>
        </a:p>
      </dgm:t>
    </dgm:pt>
    <dgm:pt modelId="{ACF5FCF6-F0A0-4F65-B85C-B9CF6F849C1F}">
      <dgm:prSet/>
      <dgm:spPr/>
      <dgm:t>
        <a:bodyPr/>
        <a:lstStyle/>
        <a:p>
          <a:pPr rtl="0"/>
          <a:r>
            <a:rPr lang="en-US">
              <a:latin typeface="Garamond" panose="02020404030301010803"/>
            </a:rPr>
            <a:t>5 C's of CV Writing</a:t>
          </a:r>
          <a:endParaRPr lang="en-US"/>
        </a:p>
      </dgm:t>
    </dgm:pt>
    <dgm:pt modelId="{5A17E9BC-73F3-42DE-AC13-D9E0C2D8F453}" type="parTrans" cxnId="{DBA3E0F7-A682-42CB-A018-6779E720DF9F}">
      <dgm:prSet/>
      <dgm:spPr/>
      <dgm:t>
        <a:bodyPr/>
        <a:lstStyle/>
        <a:p>
          <a:endParaRPr lang="en-US"/>
        </a:p>
      </dgm:t>
    </dgm:pt>
    <dgm:pt modelId="{71550142-431D-4E4E-87DD-976244CB4917}" type="sibTrans" cxnId="{DBA3E0F7-A682-42CB-A018-6779E720DF9F}">
      <dgm:prSet/>
      <dgm:spPr/>
      <dgm:t>
        <a:bodyPr/>
        <a:lstStyle/>
        <a:p>
          <a:endParaRPr lang="en-US"/>
        </a:p>
      </dgm:t>
    </dgm:pt>
    <dgm:pt modelId="{932AFC5E-E789-4B65-9511-89C4E6C7029F}">
      <dgm:prSet/>
      <dgm:spPr/>
      <dgm:t>
        <a:bodyPr/>
        <a:lstStyle/>
        <a:p>
          <a:pPr rtl="0"/>
          <a:r>
            <a:rPr lang="en-US">
              <a:latin typeface="Garamond" panose="02020404030301010803"/>
            </a:rPr>
            <a:t>Sections to Include &amp; Consider</a:t>
          </a:r>
          <a:endParaRPr lang="en-US"/>
        </a:p>
      </dgm:t>
    </dgm:pt>
    <dgm:pt modelId="{C8277A5B-9E8A-4742-A3D4-B5F93AF0F3D4}" type="parTrans" cxnId="{D15AD45F-1809-41A1-A60B-47E87CD8F403}">
      <dgm:prSet/>
      <dgm:spPr/>
      <dgm:t>
        <a:bodyPr/>
        <a:lstStyle/>
        <a:p>
          <a:endParaRPr lang="en-US"/>
        </a:p>
      </dgm:t>
    </dgm:pt>
    <dgm:pt modelId="{2F5DAC79-636B-4CBF-81DD-9EBB56EEFEC8}" type="sibTrans" cxnId="{D15AD45F-1809-41A1-A60B-47E87CD8F403}">
      <dgm:prSet/>
      <dgm:spPr/>
      <dgm:t>
        <a:bodyPr/>
        <a:lstStyle/>
        <a:p>
          <a:endParaRPr lang="en-US"/>
        </a:p>
      </dgm:t>
    </dgm:pt>
    <dgm:pt modelId="{E8D5C3FA-567F-422D-B42B-F2E2FCB03D66}">
      <dgm:prSet phldr="0"/>
      <dgm:spPr/>
      <dgm:t>
        <a:bodyPr/>
        <a:lstStyle/>
        <a:p>
          <a:pPr rtl="0"/>
          <a:r>
            <a:rPr lang="en-US">
              <a:latin typeface="Garamond" panose="02020404030301010803"/>
            </a:rPr>
            <a:t>Example Sections</a:t>
          </a:r>
          <a:endParaRPr lang="en-US"/>
        </a:p>
      </dgm:t>
    </dgm:pt>
    <dgm:pt modelId="{77A2580E-E7FE-421D-8D7C-C04B70D1F612}" type="parTrans" cxnId="{AAD6C83A-2181-4216-9192-A049D318DF37}">
      <dgm:prSet/>
      <dgm:spPr/>
      <dgm:t>
        <a:bodyPr/>
        <a:lstStyle/>
        <a:p>
          <a:endParaRPr lang="en-US"/>
        </a:p>
      </dgm:t>
    </dgm:pt>
    <dgm:pt modelId="{9D05F4C6-B548-43CC-8D48-04E65514AED4}" type="sibTrans" cxnId="{AAD6C83A-2181-4216-9192-A049D318DF37}">
      <dgm:prSet/>
      <dgm:spPr/>
      <dgm:t>
        <a:bodyPr/>
        <a:lstStyle/>
        <a:p>
          <a:endParaRPr lang="en-US"/>
        </a:p>
      </dgm:t>
    </dgm:pt>
    <dgm:pt modelId="{B447E2A9-2B7B-46EB-B29B-C3ED3DFB9E09}">
      <dgm:prSet/>
      <dgm:spPr/>
      <dgm:t>
        <a:bodyPr/>
        <a:lstStyle/>
        <a:p>
          <a:pPr rtl="0"/>
          <a:r>
            <a:rPr lang="en-US"/>
            <a:t>CV</a:t>
          </a:r>
          <a:r>
            <a:rPr lang="en-US">
              <a:latin typeface="Garamond" panose="02020404030301010803"/>
            </a:rPr>
            <a:t> Advice</a:t>
          </a:r>
          <a:endParaRPr lang="en-US"/>
        </a:p>
      </dgm:t>
    </dgm:pt>
    <dgm:pt modelId="{CFB14D3D-739F-4449-A5F6-8AE807E5ADE2}" type="parTrans" cxnId="{B218E5FE-D139-457E-A99A-AE18D14955A5}">
      <dgm:prSet/>
      <dgm:spPr/>
      <dgm:t>
        <a:bodyPr/>
        <a:lstStyle/>
        <a:p>
          <a:endParaRPr lang="en-US"/>
        </a:p>
      </dgm:t>
    </dgm:pt>
    <dgm:pt modelId="{FFA361DB-EFD0-449F-B6E0-3697FE43A223}" type="sibTrans" cxnId="{B218E5FE-D139-457E-A99A-AE18D14955A5}">
      <dgm:prSet/>
      <dgm:spPr/>
      <dgm:t>
        <a:bodyPr/>
        <a:lstStyle/>
        <a:p>
          <a:endParaRPr lang="en-US"/>
        </a:p>
      </dgm:t>
    </dgm:pt>
    <dgm:pt modelId="{E1E98CF4-6EF4-46FB-B71A-DD50F956473D}">
      <dgm:prSet phldr="0"/>
      <dgm:spPr/>
      <dgm:t>
        <a:bodyPr/>
        <a:lstStyle/>
        <a:p>
          <a:pPr rtl="0"/>
          <a:r>
            <a:rPr lang="en-US">
              <a:latin typeface="Garamond" panose="02020404030301010803"/>
            </a:rPr>
            <a:t>Next Steps: What Now?</a:t>
          </a:r>
        </a:p>
      </dgm:t>
    </dgm:pt>
    <dgm:pt modelId="{973F9846-B642-4484-9158-90460D15DD39}" type="parTrans" cxnId="{9AD92DD4-115C-41DF-BBB9-9B64C181B6A8}">
      <dgm:prSet/>
      <dgm:spPr/>
    </dgm:pt>
    <dgm:pt modelId="{0755F0F1-4726-4FC4-9E4B-A5264A3FFD1A}" type="sibTrans" cxnId="{9AD92DD4-115C-41DF-BBB9-9B64C181B6A8}">
      <dgm:prSet/>
      <dgm:spPr/>
    </dgm:pt>
    <dgm:pt modelId="{5013FCFB-AC57-4403-82B9-798E88F09E7A}" type="pres">
      <dgm:prSet presAssocID="{32EC7960-0463-4E3B-9ECB-3F113C266D5F}" presName="linear" presStyleCnt="0">
        <dgm:presLayoutVars>
          <dgm:animLvl val="lvl"/>
          <dgm:resizeHandles val="exact"/>
        </dgm:presLayoutVars>
      </dgm:prSet>
      <dgm:spPr/>
    </dgm:pt>
    <dgm:pt modelId="{4FF75AAE-8D4F-4B77-8336-B409AF65EC1F}" type="pres">
      <dgm:prSet presAssocID="{A3A58122-B318-4EEB-A739-3451AB35DB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74C0C68-2FBA-4AA4-9294-8FCA8440146E}" type="pres">
      <dgm:prSet presAssocID="{2893BADA-697D-4B98-B97B-3858338EA802}" presName="spacer" presStyleCnt="0"/>
      <dgm:spPr/>
    </dgm:pt>
    <dgm:pt modelId="{80823FDC-AEC9-469C-8657-7271C7C6DEA7}" type="pres">
      <dgm:prSet presAssocID="{ACF5FCF6-F0A0-4F65-B85C-B9CF6F849C1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4A0F710-2AEA-43BE-8FE5-43AA8FDD6B57}" type="pres">
      <dgm:prSet presAssocID="{71550142-431D-4E4E-87DD-976244CB4917}" presName="spacer" presStyleCnt="0"/>
      <dgm:spPr/>
    </dgm:pt>
    <dgm:pt modelId="{81D2CCD2-FBC4-447B-9219-6DF5BF9718C4}" type="pres">
      <dgm:prSet presAssocID="{932AFC5E-E789-4B65-9511-89C4E6C702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562D2B-A768-4B1F-89D8-9A57756A3BE1}" type="pres">
      <dgm:prSet presAssocID="{2F5DAC79-636B-4CBF-81DD-9EBB56EEFEC8}" presName="spacer" presStyleCnt="0"/>
      <dgm:spPr/>
    </dgm:pt>
    <dgm:pt modelId="{57D63BB5-7222-4C35-BA61-9727B47BA190}" type="pres">
      <dgm:prSet presAssocID="{E8D5C3FA-567F-422D-B42B-F2E2FCB03D6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BCE202F-2C18-457A-8890-6227E13805BC}" type="pres">
      <dgm:prSet presAssocID="{9D05F4C6-B548-43CC-8D48-04E65514AED4}" presName="spacer" presStyleCnt="0"/>
      <dgm:spPr/>
    </dgm:pt>
    <dgm:pt modelId="{C02FA7BA-5CFB-4D1F-AB60-B66AE6AA744E}" type="pres">
      <dgm:prSet presAssocID="{B447E2A9-2B7B-46EB-B29B-C3ED3DFB9E0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CA37D3-C9D0-44CA-A99A-8470598464F9}" type="pres">
      <dgm:prSet presAssocID="{FFA361DB-EFD0-449F-B6E0-3697FE43A223}" presName="spacer" presStyleCnt="0"/>
      <dgm:spPr/>
    </dgm:pt>
    <dgm:pt modelId="{E370F71E-42DB-4A47-A993-820F6883B969}" type="pres">
      <dgm:prSet presAssocID="{E1E98CF4-6EF4-46FB-B71A-DD50F956473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A026310-AEF4-4D21-A35E-3C78BD3F918F}" type="presOf" srcId="{A3A58122-B318-4EEB-A739-3451AB35DB88}" destId="{4FF75AAE-8D4F-4B77-8336-B409AF65EC1F}" srcOrd="0" destOrd="0" presId="urn:microsoft.com/office/officeart/2005/8/layout/vList2"/>
    <dgm:cxn modelId="{4492DB18-FA2E-43D8-92A5-51BBC5912493}" type="presOf" srcId="{B447E2A9-2B7B-46EB-B29B-C3ED3DFB9E09}" destId="{C02FA7BA-5CFB-4D1F-AB60-B66AE6AA744E}" srcOrd="0" destOrd="0" presId="urn:microsoft.com/office/officeart/2005/8/layout/vList2"/>
    <dgm:cxn modelId="{1AF76F27-84BC-4942-B4EF-1DBC38A131A2}" type="presOf" srcId="{32EC7960-0463-4E3B-9ECB-3F113C266D5F}" destId="{5013FCFB-AC57-4403-82B9-798E88F09E7A}" srcOrd="0" destOrd="0" presId="urn:microsoft.com/office/officeart/2005/8/layout/vList2"/>
    <dgm:cxn modelId="{5A9B0B30-F7F9-4E35-BAC1-B4407B39239D}" srcId="{32EC7960-0463-4E3B-9ECB-3F113C266D5F}" destId="{A3A58122-B318-4EEB-A739-3451AB35DB88}" srcOrd="0" destOrd="0" parTransId="{3B0323AB-83F6-44D4-B588-8CBA1C14CF39}" sibTransId="{2893BADA-697D-4B98-B97B-3858338EA802}"/>
    <dgm:cxn modelId="{AAD6C83A-2181-4216-9192-A049D318DF37}" srcId="{32EC7960-0463-4E3B-9ECB-3F113C266D5F}" destId="{E8D5C3FA-567F-422D-B42B-F2E2FCB03D66}" srcOrd="3" destOrd="0" parTransId="{77A2580E-E7FE-421D-8D7C-C04B70D1F612}" sibTransId="{9D05F4C6-B548-43CC-8D48-04E65514AED4}"/>
    <dgm:cxn modelId="{D15AD45F-1809-41A1-A60B-47E87CD8F403}" srcId="{32EC7960-0463-4E3B-9ECB-3F113C266D5F}" destId="{932AFC5E-E789-4B65-9511-89C4E6C7029F}" srcOrd="2" destOrd="0" parTransId="{C8277A5B-9E8A-4742-A3D4-B5F93AF0F3D4}" sibTransId="{2F5DAC79-636B-4CBF-81DD-9EBB56EEFEC8}"/>
    <dgm:cxn modelId="{980BB348-9CAF-482C-A4D8-992CD4490DEF}" type="presOf" srcId="{E1E98CF4-6EF4-46FB-B71A-DD50F956473D}" destId="{E370F71E-42DB-4A47-A993-820F6883B969}" srcOrd="0" destOrd="0" presId="urn:microsoft.com/office/officeart/2005/8/layout/vList2"/>
    <dgm:cxn modelId="{47846B6C-1389-42DF-BA39-9DB024793B87}" type="presOf" srcId="{E8D5C3FA-567F-422D-B42B-F2E2FCB03D66}" destId="{57D63BB5-7222-4C35-BA61-9727B47BA190}" srcOrd="0" destOrd="0" presId="urn:microsoft.com/office/officeart/2005/8/layout/vList2"/>
    <dgm:cxn modelId="{81D9BF50-BE3D-4C93-A4BE-7CC2BFF85BAA}" type="presOf" srcId="{932AFC5E-E789-4B65-9511-89C4E6C7029F}" destId="{81D2CCD2-FBC4-447B-9219-6DF5BF9718C4}" srcOrd="0" destOrd="0" presId="urn:microsoft.com/office/officeart/2005/8/layout/vList2"/>
    <dgm:cxn modelId="{53AC0D86-7A3B-4F53-B558-CC485A5D988B}" type="presOf" srcId="{ACF5FCF6-F0A0-4F65-B85C-B9CF6F849C1F}" destId="{80823FDC-AEC9-469C-8657-7271C7C6DEA7}" srcOrd="0" destOrd="0" presId="urn:microsoft.com/office/officeart/2005/8/layout/vList2"/>
    <dgm:cxn modelId="{9AD92DD4-115C-41DF-BBB9-9B64C181B6A8}" srcId="{32EC7960-0463-4E3B-9ECB-3F113C266D5F}" destId="{E1E98CF4-6EF4-46FB-B71A-DD50F956473D}" srcOrd="5" destOrd="0" parTransId="{973F9846-B642-4484-9158-90460D15DD39}" sibTransId="{0755F0F1-4726-4FC4-9E4B-A5264A3FFD1A}"/>
    <dgm:cxn modelId="{DBA3E0F7-A682-42CB-A018-6779E720DF9F}" srcId="{32EC7960-0463-4E3B-9ECB-3F113C266D5F}" destId="{ACF5FCF6-F0A0-4F65-B85C-B9CF6F849C1F}" srcOrd="1" destOrd="0" parTransId="{5A17E9BC-73F3-42DE-AC13-D9E0C2D8F453}" sibTransId="{71550142-431D-4E4E-87DD-976244CB4917}"/>
    <dgm:cxn modelId="{B218E5FE-D139-457E-A99A-AE18D14955A5}" srcId="{32EC7960-0463-4E3B-9ECB-3F113C266D5F}" destId="{B447E2A9-2B7B-46EB-B29B-C3ED3DFB9E09}" srcOrd="4" destOrd="0" parTransId="{CFB14D3D-739F-4449-A5F6-8AE807E5ADE2}" sibTransId="{FFA361DB-EFD0-449F-B6E0-3697FE43A223}"/>
    <dgm:cxn modelId="{FF9746E4-3F99-4E6B-A6DC-1BAE6F3F0310}" type="presParOf" srcId="{5013FCFB-AC57-4403-82B9-798E88F09E7A}" destId="{4FF75AAE-8D4F-4B77-8336-B409AF65EC1F}" srcOrd="0" destOrd="0" presId="urn:microsoft.com/office/officeart/2005/8/layout/vList2"/>
    <dgm:cxn modelId="{DD5768B9-3388-4EEC-9613-A9770E610F80}" type="presParOf" srcId="{5013FCFB-AC57-4403-82B9-798E88F09E7A}" destId="{774C0C68-2FBA-4AA4-9294-8FCA8440146E}" srcOrd="1" destOrd="0" presId="urn:microsoft.com/office/officeart/2005/8/layout/vList2"/>
    <dgm:cxn modelId="{ED356BA0-5ACD-4F3C-8BF3-454F508CF6D5}" type="presParOf" srcId="{5013FCFB-AC57-4403-82B9-798E88F09E7A}" destId="{80823FDC-AEC9-469C-8657-7271C7C6DEA7}" srcOrd="2" destOrd="0" presId="urn:microsoft.com/office/officeart/2005/8/layout/vList2"/>
    <dgm:cxn modelId="{E01C3365-A5CD-4CCD-94BE-2BB65C85F132}" type="presParOf" srcId="{5013FCFB-AC57-4403-82B9-798E88F09E7A}" destId="{94A0F710-2AEA-43BE-8FE5-43AA8FDD6B57}" srcOrd="3" destOrd="0" presId="urn:microsoft.com/office/officeart/2005/8/layout/vList2"/>
    <dgm:cxn modelId="{146972EE-D106-414A-8C29-7A79181ED76C}" type="presParOf" srcId="{5013FCFB-AC57-4403-82B9-798E88F09E7A}" destId="{81D2CCD2-FBC4-447B-9219-6DF5BF9718C4}" srcOrd="4" destOrd="0" presId="urn:microsoft.com/office/officeart/2005/8/layout/vList2"/>
    <dgm:cxn modelId="{132CF118-95AE-47CA-BA06-98C2BFCB85E2}" type="presParOf" srcId="{5013FCFB-AC57-4403-82B9-798E88F09E7A}" destId="{7C562D2B-A768-4B1F-89D8-9A57756A3BE1}" srcOrd="5" destOrd="0" presId="urn:microsoft.com/office/officeart/2005/8/layout/vList2"/>
    <dgm:cxn modelId="{C808E7CB-6380-49F2-86C4-A334E067E6A2}" type="presParOf" srcId="{5013FCFB-AC57-4403-82B9-798E88F09E7A}" destId="{57D63BB5-7222-4C35-BA61-9727B47BA190}" srcOrd="6" destOrd="0" presId="urn:microsoft.com/office/officeart/2005/8/layout/vList2"/>
    <dgm:cxn modelId="{ABFED355-32A6-45A9-9B3F-C21D4E8ED623}" type="presParOf" srcId="{5013FCFB-AC57-4403-82B9-798E88F09E7A}" destId="{7BCE202F-2C18-457A-8890-6227E13805BC}" srcOrd="7" destOrd="0" presId="urn:microsoft.com/office/officeart/2005/8/layout/vList2"/>
    <dgm:cxn modelId="{032F9F06-3B3F-461B-8E85-6A9BD08CF04D}" type="presParOf" srcId="{5013FCFB-AC57-4403-82B9-798E88F09E7A}" destId="{C02FA7BA-5CFB-4D1F-AB60-B66AE6AA744E}" srcOrd="8" destOrd="0" presId="urn:microsoft.com/office/officeart/2005/8/layout/vList2"/>
    <dgm:cxn modelId="{5C374F02-0F29-46C5-A98A-4E8CAAE7839B}" type="presParOf" srcId="{5013FCFB-AC57-4403-82B9-798E88F09E7A}" destId="{4ACA37D3-C9D0-44CA-A99A-8470598464F9}" srcOrd="9" destOrd="0" presId="urn:microsoft.com/office/officeart/2005/8/layout/vList2"/>
    <dgm:cxn modelId="{7BB9A6B5-018B-42BD-A8AF-B8B160273285}" type="presParOf" srcId="{5013FCFB-AC57-4403-82B9-798E88F09E7A}" destId="{E370F71E-42DB-4A47-A993-820F6883B96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75AAE-8D4F-4B77-8336-B409AF65EC1F}">
      <dsp:nvSpPr>
        <dsp:cNvPr id="0" name=""/>
        <dsp:cNvSpPr/>
      </dsp:nvSpPr>
      <dsp:spPr>
        <a:xfrm>
          <a:off x="0" y="7012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Resume </a:t>
          </a:r>
          <a:r>
            <a:rPr lang="en-US" sz="3300" kern="1200">
              <a:latin typeface="Garamond" panose="02020404030301010803"/>
            </a:rPr>
            <a:t>&amp; CVs</a:t>
          </a:r>
          <a:endParaRPr lang="en-US" sz="3300" kern="1200"/>
        </a:p>
      </dsp:txBody>
      <dsp:txXfrm>
        <a:off x="37696" y="107824"/>
        <a:ext cx="5838817" cy="696808"/>
      </dsp:txXfrm>
    </dsp:sp>
    <dsp:sp modelId="{80823FDC-AEC9-469C-8657-7271C7C6DEA7}">
      <dsp:nvSpPr>
        <dsp:cNvPr id="0" name=""/>
        <dsp:cNvSpPr/>
      </dsp:nvSpPr>
      <dsp:spPr>
        <a:xfrm>
          <a:off x="0" y="93736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-2465633"/>
                <a:satOff val="2512"/>
                <a:lumOff val="-471"/>
                <a:alphaOff val="0"/>
                <a:shade val="74000"/>
                <a:satMod val="130000"/>
                <a:lumMod val="90000"/>
              </a:schemeClr>
              <a:schemeClr val="accent3">
                <a:hueOff val="-2465633"/>
                <a:satOff val="2512"/>
                <a:lumOff val="-47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/>
            </a:rPr>
            <a:t>5 C's of CV Writing</a:t>
          </a:r>
          <a:endParaRPr lang="en-US" sz="3300" kern="1200"/>
        </a:p>
      </dsp:txBody>
      <dsp:txXfrm>
        <a:off x="37696" y="975064"/>
        <a:ext cx="5838817" cy="696808"/>
      </dsp:txXfrm>
    </dsp:sp>
    <dsp:sp modelId="{81D2CCD2-FBC4-447B-9219-6DF5BF9718C4}">
      <dsp:nvSpPr>
        <dsp:cNvPr id="0" name=""/>
        <dsp:cNvSpPr/>
      </dsp:nvSpPr>
      <dsp:spPr>
        <a:xfrm>
          <a:off x="0" y="180460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-4931266"/>
                <a:satOff val="5025"/>
                <a:lumOff val="-942"/>
                <a:alphaOff val="0"/>
                <a:shade val="74000"/>
                <a:satMod val="130000"/>
                <a:lumMod val="90000"/>
              </a:schemeClr>
              <a:schemeClr val="accent3">
                <a:hueOff val="-4931266"/>
                <a:satOff val="5025"/>
                <a:lumOff val="-94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/>
            </a:rPr>
            <a:t>Sections to Include &amp; Consider</a:t>
          </a:r>
          <a:endParaRPr lang="en-US" sz="3300" kern="1200"/>
        </a:p>
      </dsp:txBody>
      <dsp:txXfrm>
        <a:off x="37696" y="1842304"/>
        <a:ext cx="5838817" cy="696808"/>
      </dsp:txXfrm>
    </dsp:sp>
    <dsp:sp modelId="{57D63BB5-7222-4C35-BA61-9727B47BA190}">
      <dsp:nvSpPr>
        <dsp:cNvPr id="0" name=""/>
        <dsp:cNvSpPr/>
      </dsp:nvSpPr>
      <dsp:spPr>
        <a:xfrm>
          <a:off x="0" y="267184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-7396900"/>
                <a:satOff val="7537"/>
                <a:lumOff val="-1412"/>
                <a:alphaOff val="0"/>
                <a:shade val="74000"/>
                <a:satMod val="130000"/>
                <a:lumMod val="90000"/>
              </a:schemeClr>
              <a:schemeClr val="accent3">
                <a:hueOff val="-7396900"/>
                <a:satOff val="7537"/>
                <a:lumOff val="-1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/>
            </a:rPr>
            <a:t>Example Sections</a:t>
          </a:r>
          <a:endParaRPr lang="en-US" sz="3300" kern="1200"/>
        </a:p>
      </dsp:txBody>
      <dsp:txXfrm>
        <a:off x="37696" y="2709544"/>
        <a:ext cx="5838817" cy="696808"/>
      </dsp:txXfrm>
    </dsp:sp>
    <dsp:sp modelId="{C02FA7BA-5CFB-4D1F-AB60-B66AE6AA744E}">
      <dsp:nvSpPr>
        <dsp:cNvPr id="0" name=""/>
        <dsp:cNvSpPr/>
      </dsp:nvSpPr>
      <dsp:spPr>
        <a:xfrm>
          <a:off x="0" y="353908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-9862533"/>
                <a:satOff val="10050"/>
                <a:lumOff val="-1883"/>
                <a:alphaOff val="0"/>
                <a:shade val="74000"/>
                <a:satMod val="130000"/>
                <a:lumMod val="90000"/>
              </a:schemeClr>
              <a:schemeClr val="accent3">
                <a:hueOff val="-9862533"/>
                <a:satOff val="10050"/>
                <a:lumOff val="-188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CV</a:t>
          </a:r>
          <a:r>
            <a:rPr lang="en-US" sz="3300" kern="1200">
              <a:latin typeface="Garamond" panose="02020404030301010803"/>
            </a:rPr>
            <a:t> Advice</a:t>
          </a:r>
          <a:endParaRPr lang="en-US" sz="3300" kern="1200"/>
        </a:p>
      </dsp:txBody>
      <dsp:txXfrm>
        <a:off x="37696" y="3576784"/>
        <a:ext cx="5838817" cy="696808"/>
      </dsp:txXfrm>
    </dsp:sp>
    <dsp:sp modelId="{E370F71E-42DB-4A47-A993-820F6883B969}">
      <dsp:nvSpPr>
        <dsp:cNvPr id="0" name=""/>
        <dsp:cNvSpPr/>
      </dsp:nvSpPr>
      <dsp:spPr>
        <a:xfrm>
          <a:off x="0" y="440632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/>
            </a:rPr>
            <a:t>Next Steps: What Now?</a:t>
          </a:r>
        </a:p>
      </dsp:txBody>
      <dsp:txXfrm>
        <a:off x="37696" y="4444024"/>
        <a:ext cx="5838817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28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9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0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0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17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8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6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4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35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2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.Martin@email.com" TargetMode="External"/><Relationship Id="rId2" Type="http://schemas.openxmlformats.org/officeDocument/2006/relationships/hyperlink" Target="mailto:MaryDoe@email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FA177F-145C-478A-A7ED-8D021CE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96A522-1258-462E-AFC5-F5E3F1411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90CE10-2889-034B-1C6D-D66C49611D81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CV WRITING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Career &amp; Professional Development Team</a:t>
            </a:r>
            <a:endParaRPr lang="en-US" sz="2000" kern="1200" cap="none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Jeddie Herndon: jherndon@rvu.edu</a:t>
            </a:r>
            <a:endParaRPr lang="en-US" kern="1200" cap="none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dirty="0">
                <a:solidFill>
                  <a:srgbClr val="000000"/>
                </a:solidFill>
              </a:rPr>
              <a:t>Emir </a:t>
            </a:r>
            <a:r>
              <a:rPr lang="en-US" dirty="0" err="1">
                <a:solidFill>
                  <a:srgbClr val="000000"/>
                </a:solidFill>
              </a:rPr>
              <a:t>Karaketir</a:t>
            </a:r>
            <a:r>
              <a:rPr lang="en-US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>
                <a:solidFill>
                  <a:srgbClr val="000000"/>
                </a:solidFill>
              </a:rPr>
              <a:t>ekaraketir</a:t>
            </a:r>
            <a:r>
              <a:rPr lang="en-US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@rvu.edu</a:t>
            </a:r>
            <a:endParaRPr lang="en-US" kern="1200" cap="none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EEABFB-D1AB-4BFF-84FC-449548E9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and orange text&#10;&#10;Description automatically generated">
            <a:extLst>
              <a:ext uri="{FF2B5EF4-FFF2-40B4-BE49-F238E27FC236}">
                <a16:creationId xmlns:a16="http://schemas.microsoft.com/office/drawing/2014/main" id="{BACB9603-FF12-CA15-7BF2-9243E1E03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116463"/>
            <a:ext cx="4348925" cy="244627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31BC86-8965-4F95-9FD9-76313A7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84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5819-08BF-0E85-A543-F0819ADD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SECTIONS TO CONSIDER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86255-2465-14BF-97AA-4DFC55D61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393" y="2560320"/>
            <a:ext cx="9364644" cy="3310128"/>
          </a:xfrm>
        </p:spPr>
        <p:txBody>
          <a:bodyPr>
            <a:normAutofit/>
          </a:bodyPr>
          <a:lstStyle/>
          <a:p>
            <a:r>
              <a:rPr lang="en-US"/>
              <a:t>Certifications: </a:t>
            </a:r>
            <a:r>
              <a:rPr lang="en-US">
                <a:highlight>
                  <a:srgbClr val="FFFF00"/>
                </a:highlight>
              </a:rPr>
              <a:t>ACLS, HIPPA, Wilderness First Responder, CPR, EMT</a:t>
            </a:r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Co-Curricular Activity: 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On-Campus Clubs and Orgs</a:t>
            </a:r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Trainings/Workshops: </a:t>
            </a:r>
            <a:r>
              <a:rPr lang="en-US">
                <a:highlight>
                  <a:srgbClr val="FFFF00"/>
                </a:highlight>
                <a:ea typeface="+mn-lt"/>
                <a:cs typeface="+mn-lt"/>
              </a:rPr>
              <a:t>QPR, Narcan, Trauma Informed Care</a:t>
            </a:r>
          </a:p>
          <a:p>
            <a:pPr>
              <a:buSzPct val="114999"/>
            </a:pPr>
            <a:r>
              <a:rPr lang="en-US"/>
              <a:t>Awards/Recognitions: </a:t>
            </a:r>
            <a:r>
              <a:rPr lang="en-US">
                <a:highlight>
                  <a:srgbClr val="FFFF00"/>
                </a:highlight>
              </a:rPr>
              <a:t>T.O.U.C.H, Honors, Scholarships, School Awards</a:t>
            </a:r>
          </a:p>
          <a:p>
            <a:pPr>
              <a:buSzPct val="114999"/>
            </a:pPr>
            <a:r>
              <a:rPr lang="en-US"/>
              <a:t>Volunteering: </a:t>
            </a:r>
            <a:r>
              <a:rPr lang="en-US">
                <a:highlight>
                  <a:srgbClr val="FFFF00"/>
                </a:highlight>
              </a:rPr>
              <a:t>Community Outreach, Community Service</a:t>
            </a:r>
          </a:p>
          <a:p>
            <a:pPr>
              <a:buSzPct val="114999"/>
            </a:pPr>
            <a:r>
              <a:rPr lang="en-US"/>
              <a:t>Hobbies/Interests: </a:t>
            </a:r>
            <a:r>
              <a:rPr lang="en-US">
                <a:highlight>
                  <a:srgbClr val="FFFF00"/>
                </a:highlight>
              </a:rPr>
              <a:t>Hiking, reading, skiing, baking, learning a language</a:t>
            </a:r>
          </a:p>
        </p:txBody>
      </p:sp>
    </p:spTree>
    <p:extLst>
      <p:ext uri="{BB962C8B-B14F-4D97-AF65-F5344CB8AC3E}">
        <p14:creationId xmlns:p14="http://schemas.microsoft.com/office/powerpoint/2010/main" val="77375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8750AC-ABA5-1E9F-B657-46B22C64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</a:t>
            </a:r>
          </a:p>
        </p:txBody>
      </p:sp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ED3C7D-E406-D259-65D6-5173EB23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11010"/>
            <a:ext cx="9703419" cy="31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3A6854-8880-8F54-9741-4B7E42B02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101" y="2586404"/>
            <a:ext cx="8529027" cy="3162300"/>
          </a:xfr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7D2C7A55-BD6A-A659-DF24-A3C0A920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HEALTHCARE EXPERIENCE</a:t>
            </a:r>
          </a:p>
        </p:txBody>
      </p:sp>
      <p:pic>
        <p:nvPicPr>
          <p:cNvPr id="3" name="Picture 2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59AA3C87-1543-C706-CCFE-3250D3DDC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953" y="5568171"/>
            <a:ext cx="850430" cy="859838"/>
          </a:xfrm>
          <a:prstGeom prst="rect">
            <a:avLst/>
          </a:prstGeom>
        </p:spPr>
      </p:pic>
      <p:pic>
        <p:nvPicPr>
          <p:cNvPr id="5" name="Picture 4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E143997F-1F9D-3B40-8F2B-80D39D439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886" y="5570523"/>
            <a:ext cx="863300" cy="859838"/>
          </a:xfrm>
          <a:prstGeom prst="rect">
            <a:avLst/>
          </a:prstGeom>
        </p:spPr>
      </p:pic>
      <p:pic>
        <p:nvPicPr>
          <p:cNvPr id="7" name="Picture 6" descr="A white circle with blue letters and a letter m&#10;&#10;Description automatically generated">
            <a:extLst>
              <a:ext uri="{FF2B5EF4-FFF2-40B4-BE49-F238E27FC236}">
                <a16:creationId xmlns:a16="http://schemas.microsoft.com/office/drawing/2014/main" id="{7E88FEF7-919F-2DBB-508C-567480D60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369" y="5568462"/>
            <a:ext cx="859537" cy="8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1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C0E6-2056-C4F4-8304-A4768842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MEMBERSHIPS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91F103-8215-C158-C094-D204599D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897" y="3074010"/>
            <a:ext cx="8410819" cy="1542317"/>
          </a:xfrm>
        </p:spPr>
      </p:pic>
      <p:pic>
        <p:nvPicPr>
          <p:cNvPr id="5" name="Picture 4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5E68A77B-2A12-C93D-03E7-F6D0D9E4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14" y="5849525"/>
            <a:ext cx="85043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6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09B5-2965-3FDB-D90B-B4ACEA45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EXPERIENCE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FD9288-DB84-1EF5-67A4-971636211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274" y="2731842"/>
            <a:ext cx="8039832" cy="2392728"/>
          </a:xfrm>
        </p:spPr>
      </p:pic>
      <p:pic>
        <p:nvPicPr>
          <p:cNvPr id="5" name="Picture 4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2BD545BC-D0D5-25F6-0F0E-3C1F01CEF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14" y="5849525"/>
            <a:ext cx="850430" cy="859838"/>
          </a:xfrm>
          <a:prstGeom prst="rect">
            <a:avLst/>
          </a:prstGeom>
        </p:spPr>
      </p:pic>
      <p:pic>
        <p:nvPicPr>
          <p:cNvPr id="7" name="Picture 6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89E37F0F-4623-6909-61C0-0999D4760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840" y="5851877"/>
            <a:ext cx="86330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C0-A81C-460F-70FF-F2D34910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871DA6-61D4-C122-35B9-EF646CAC0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415" y="2894990"/>
            <a:ext cx="7571398" cy="1998051"/>
          </a:xfrm>
        </p:spPr>
      </p:pic>
      <p:pic>
        <p:nvPicPr>
          <p:cNvPr id="5" name="Picture 4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EE76C963-FBCF-8C8C-11A9-C5EB56BB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14" y="5849525"/>
            <a:ext cx="850430" cy="859838"/>
          </a:xfrm>
          <a:prstGeom prst="rect">
            <a:avLst/>
          </a:prstGeom>
        </p:spPr>
      </p:pic>
      <p:pic>
        <p:nvPicPr>
          <p:cNvPr id="7" name="Picture 6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B80D4279-1461-E64B-02DA-BD4C2B89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840" y="5851877"/>
            <a:ext cx="86330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8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94CF-1948-3FF7-5DD7-B267DBBD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</a:t>
            </a: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40559E-06F0-65E9-30D9-454AE7B2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137" y="2708519"/>
            <a:ext cx="8628184" cy="2722684"/>
          </a:xfrm>
        </p:spPr>
      </p:pic>
      <p:pic>
        <p:nvPicPr>
          <p:cNvPr id="5" name="Picture 4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8A3D1BEC-B592-A318-FAE5-DF1599E5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40" y="5851877"/>
            <a:ext cx="86330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9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3EA6-1FE4-F9E7-17D4-D144F817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CO-CURRICULAR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59C369-3C91-4035-FD8B-37F96DFFD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716" y="2795587"/>
            <a:ext cx="9310565" cy="2265240"/>
          </a:xfrm>
        </p:spPr>
      </p:pic>
    </p:spTree>
    <p:extLst>
      <p:ext uri="{BB962C8B-B14F-4D97-AF65-F5344CB8AC3E}">
        <p14:creationId xmlns:p14="http://schemas.microsoft.com/office/powerpoint/2010/main" val="243684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329A-5016-9A30-9E6F-C3C1FEBF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TRAININGS &amp; WORKSHOPS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174544-D089-D0CA-78E7-770DF6A2F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78" y="3058379"/>
            <a:ext cx="8409842" cy="1925271"/>
          </a:xfrm>
        </p:spPr>
      </p:pic>
      <p:pic>
        <p:nvPicPr>
          <p:cNvPr id="5" name="Picture 4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A823C8B1-9E13-EB21-8991-915FE39D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414" y="5849525"/>
            <a:ext cx="850430" cy="859838"/>
          </a:xfrm>
          <a:prstGeom prst="rect">
            <a:avLst/>
          </a:prstGeom>
        </p:spPr>
      </p:pic>
      <p:pic>
        <p:nvPicPr>
          <p:cNvPr id="7" name="Picture 6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7ADDAEDF-9F2E-EBCC-90BC-A38B10AFD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840" y="5851877"/>
            <a:ext cx="86330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0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F54A-135E-E6DA-F83A-91A3CA19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AWARDS &amp; RECOGNITION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A01F6E-A982-5081-CBBF-3CA0C2CD1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185" y="3083658"/>
            <a:ext cx="7561628" cy="1825869"/>
          </a:xfrm>
        </p:spPr>
      </p:pic>
      <p:pic>
        <p:nvPicPr>
          <p:cNvPr id="5" name="Picture 4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4ADAFB95-DE4B-80FC-48F6-2756C2B64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40" y="5851877"/>
            <a:ext cx="86330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7267E8-BE6F-1773-69D9-2FD75A15A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97158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690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5D8C-F9DF-F729-66E2-076FB6AF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VOLUNTEERING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02D453-E76B-4423-0CE5-D93621D19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586" y="2830513"/>
            <a:ext cx="7690826" cy="2420082"/>
          </a:xfrm>
        </p:spPr>
      </p:pic>
      <p:pic>
        <p:nvPicPr>
          <p:cNvPr id="5" name="Picture 4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891E2D79-FD08-9084-6475-DD4EF7DA4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99" y="5579894"/>
            <a:ext cx="850430" cy="859838"/>
          </a:xfrm>
          <a:prstGeom prst="rect">
            <a:avLst/>
          </a:prstGeom>
        </p:spPr>
      </p:pic>
      <p:pic>
        <p:nvPicPr>
          <p:cNvPr id="7" name="Picture 6" descr="A blue and white circle with a letter p&#10;&#10;Description automatically generated">
            <a:extLst>
              <a:ext uri="{FF2B5EF4-FFF2-40B4-BE49-F238E27FC236}">
                <a16:creationId xmlns:a16="http://schemas.microsoft.com/office/drawing/2014/main" id="{FA89BCA7-6A93-C481-19F5-9A607E923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524" y="5580185"/>
            <a:ext cx="859537" cy="855785"/>
          </a:xfrm>
          <a:prstGeom prst="rect">
            <a:avLst/>
          </a:prstGeom>
        </p:spPr>
      </p:pic>
      <p:pic>
        <p:nvPicPr>
          <p:cNvPr id="8" name="Picture 7" descr="A white circle with blue letters and a letter m&#10;&#10;Description automatically generated">
            <a:extLst>
              <a:ext uri="{FF2B5EF4-FFF2-40B4-BE49-F238E27FC236}">
                <a16:creationId xmlns:a16="http://schemas.microsoft.com/office/drawing/2014/main" id="{D052C493-E5DF-B84A-3FF3-49A5433B3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92" y="5580185"/>
            <a:ext cx="859537" cy="8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7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56AD4-D699-4668-31B4-6A9B555D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HOBBIES &amp; INTERESTS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58C27A-0096-BA20-B71E-A1FFF3567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361" y="3126154"/>
            <a:ext cx="9439275" cy="1574800"/>
          </a:xfrm>
        </p:spPr>
      </p:pic>
      <p:pic>
        <p:nvPicPr>
          <p:cNvPr id="3" name="Picture 2" descr="A blue and white circle with a letter p&#10;&#10;Description automatically generated">
            <a:extLst>
              <a:ext uri="{FF2B5EF4-FFF2-40B4-BE49-F238E27FC236}">
                <a16:creationId xmlns:a16="http://schemas.microsoft.com/office/drawing/2014/main" id="{CE3D8530-D02D-D6D9-6E65-84D7AE56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62" y="5580185"/>
            <a:ext cx="859537" cy="855785"/>
          </a:xfrm>
          <a:prstGeom prst="rect">
            <a:avLst/>
          </a:prstGeom>
        </p:spPr>
      </p:pic>
      <p:pic>
        <p:nvPicPr>
          <p:cNvPr id="5" name="Picture 4" descr="A white circle with blue letter and text&#10;&#10;Description automatically generated">
            <a:extLst>
              <a:ext uri="{FF2B5EF4-FFF2-40B4-BE49-F238E27FC236}">
                <a16:creationId xmlns:a16="http://schemas.microsoft.com/office/drawing/2014/main" id="{CC7ACB2F-C71B-77CB-5589-85B5CD85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5583115"/>
            <a:ext cx="859537" cy="855785"/>
          </a:xfrm>
          <a:prstGeom prst="rect">
            <a:avLst/>
          </a:prstGeom>
        </p:spPr>
      </p:pic>
      <p:pic>
        <p:nvPicPr>
          <p:cNvPr id="6" name="Picture 5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935958C3-49CE-4EA7-DE60-4A8793930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615" y="5586046"/>
            <a:ext cx="859537" cy="855785"/>
          </a:xfrm>
          <a:prstGeom prst="rect">
            <a:avLst/>
          </a:prstGeom>
        </p:spPr>
      </p:pic>
      <p:pic>
        <p:nvPicPr>
          <p:cNvPr id="7" name="Picture 6" descr="A white circle with blue letters and a letter h&#10;&#10;Description automatically generated">
            <a:extLst>
              <a:ext uri="{FF2B5EF4-FFF2-40B4-BE49-F238E27FC236}">
                <a16:creationId xmlns:a16="http://schemas.microsoft.com/office/drawing/2014/main" id="{9ECBFF0F-B221-D745-EC72-CDDCB94C9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3331" y="5588977"/>
            <a:ext cx="859537" cy="8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1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7859" y="765712"/>
            <a:ext cx="10446018" cy="526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Remember: the goal of writing a CV is to provide the reader with a well-organized </a:t>
            </a:r>
            <a:r>
              <a:rPr lang="en-US" sz="1800" b="1">
                <a:latin typeface="Arial"/>
                <a:cs typeface="Arial"/>
              </a:rPr>
              <a:t>overview </a:t>
            </a:r>
            <a:r>
              <a:rPr lang="en-US" sz="1800">
                <a:latin typeface="Arial"/>
                <a:cs typeface="Arial"/>
              </a:rPr>
              <a:t>of your </a:t>
            </a:r>
            <a:r>
              <a:rPr lang="en-US" sz="1800" b="1">
                <a:latin typeface="Arial"/>
                <a:cs typeface="Arial"/>
              </a:rPr>
              <a:t>major</a:t>
            </a:r>
            <a:r>
              <a:rPr lang="en-US" sz="1800">
                <a:latin typeface="Arial"/>
                <a:cs typeface="Arial"/>
              </a:rPr>
              <a:t> academic and extracurricular achievements.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Think broadly about everything you have done during college and afterwards, and what skills you can bring to medical school.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If you are uncertain about including something, ask yourself: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Will this information help me get selected for an interview?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Would I find this information relevant if I were an admissions reader of my CV?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If the answer to these questions is yes, include it. Otherwise, leave it out. </a:t>
            </a:r>
          </a:p>
          <a:p>
            <a:pPr marL="0" indent="0">
              <a:buNone/>
            </a:pPr>
            <a:r>
              <a:rPr lang="en-US" sz="1800" i="1">
                <a:latin typeface="Arial"/>
                <a:cs typeface="Arial"/>
              </a:rPr>
              <a:t>Remember the importance of formatting.</a:t>
            </a:r>
            <a:r>
              <a:rPr lang="en-US" sz="1800">
                <a:latin typeface="Arial"/>
                <a:cs typeface="Arial"/>
              </a:rPr>
              <a:t> It’s easier to read a CV that is organized.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Education should always come first.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Let your strengths guide you on organizing the rest of the document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research, honors, awards, word experience, or volunteer work. </a:t>
            </a:r>
          </a:p>
        </p:txBody>
      </p:sp>
    </p:spTree>
    <p:extLst>
      <p:ext uri="{BB962C8B-B14F-4D97-AF65-F5344CB8AC3E}">
        <p14:creationId xmlns:p14="http://schemas.microsoft.com/office/powerpoint/2010/main" val="10000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767" y="1269597"/>
            <a:ext cx="9644434" cy="677582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Garamond"/>
                <a:cs typeface="Arial"/>
              </a:rPr>
              <a:t>Do’s 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90" y="2489976"/>
            <a:ext cx="10282345" cy="3264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Create a “Master Copy” that includes EVERYHTING 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Copy &amp; paste the relevant info into a new document and modify it for each application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List everything in reverse chronological order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Optimize for applicant tracking systems-ATS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To ensure your document makes it past the ATS and into the hands of a human, keep your formatting simple. Include the right keywords without going overboard, read the description this will help tell you what the right keywords to include are.</a:t>
            </a:r>
            <a:endParaRPr lang="en-US" sz="1800" b="1">
              <a:latin typeface="Arial"/>
              <a:cs typeface="Arial"/>
            </a:endParaRPr>
          </a:p>
          <a:p>
            <a:pPr marL="400050" lvl="2" indent="0"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9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6" y="1170986"/>
            <a:ext cx="9644434" cy="677582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Garamond"/>
                <a:cs typeface="Arial"/>
              </a:rPr>
              <a:t>Do’s 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90" y="2489976"/>
            <a:ext cx="10282345" cy="326410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>
                <a:latin typeface="Arial"/>
                <a:cs typeface="Arial"/>
              </a:rPr>
              <a:t>Align your dates and locations to the right</a:t>
            </a:r>
            <a:endParaRPr lang="en-US" sz="240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This small change will make your resume way easier on the eyes.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Highlight your most relevant experiences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Make it easy for the reader to see why you’re the right fit.</a:t>
            </a:r>
            <a:endParaRPr lang="en-US" sz="18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Keep your e-mail address professional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/>
          </a:p>
          <a:p>
            <a:pPr marL="400050" lvl="2" indent="0"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2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3035" y="4708252"/>
            <a:ext cx="4406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GOOD email addresses:</a:t>
            </a:r>
            <a:br>
              <a:rPr lang="en-US"/>
            </a:br>
            <a:r>
              <a:rPr lang="en-US">
                <a:hlinkClick r:id="rId2"/>
              </a:rPr>
              <a:t>MaryDoe@email.com</a:t>
            </a:r>
            <a:br>
              <a:rPr lang="en-US"/>
            </a:br>
            <a:r>
              <a:rPr lang="en-US">
                <a:hlinkClick r:id="rId3"/>
              </a:rPr>
              <a:t>M.Martin@email.com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D54B0-9D6C-E8E4-4B7B-F2DFE48B4EDC}"/>
              </a:ext>
            </a:extLst>
          </p:cNvPr>
          <p:cNvSpPr txBox="1"/>
          <p:nvPr/>
        </p:nvSpPr>
        <p:spPr>
          <a:xfrm>
            <a:off x="898682" y="4708252"/>
            <a:ext cx="423582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>
                <a:latin typeface="Arial"/>
                <a:cs typeface="Arial"/>
              </a:rPr>
              <a:t>Unprofessional email addresses:</a:t>
            </a:r>
            <a:br>
              <a:rPr lang="en-US"/>
            </a:br>
            <a:r>
              <a:rPr lang="en-US">
                <a:hlinkClick r:id="rId2"/>
              </a:rPr>
              <a:t>mylittleponylover86@email.com</a:t>
            </a:r>
            <a:br>
              <a:rPr lang="en-US"/>
            </a:br>
            <a:r>
              <a:rPr lang="en-US">
                <a:hlinkClick r:id="rId3"/>
              </a:rPr>
              <a:t>partyboyz239@email.com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3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Arial"/>
              </a:rPr>
              <a:t>Do’s</a:t>
            </a:r>
            <a:endParaRPr lang="en-US">
              <a:latin typeface="Garamond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897" y="2478223"/>
            <a:ext cx="10500012" cy="3752957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None/>
            </a:pPr>
            <a:r>
              <a:rPr lang="en-US" sz="2600" b="1">
                <a:latin typeface="Arial"/>
                <a:cs typeface="Arial"/>
              </a:rPr>
              <a:t>If you decide to use bullets, don’t use more than 3 lines per bullet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1900">
                <a:latin typeface="Arial"/>
                <a:cs typeface="Arial"/>
              </a:rPr>
              <a:t>The eyes and brain react better to odd numbers.</a:t>
            </a:r>
          </a:p>
          <a:p>
            <a:pPr marL="0" indent="0">
              <a:buNone/>
            </a:pPr>
            <a:r>
              <a:rPr lang="en-US" sz="2600" b="1">
                <a:latin typeface="Arial"/>
                <a:cs typeface="Arial"/>
              </a:rPr>
              <a:t>Use powerful verbs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Skip the tired and all-too-frequently used “led,” “handled,” and “managed,” and go for verbs like “charted,” “administered,” “consolidated,” or “maximized,” which make you look both confident and competent.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Use a thesaurus and don’t repeat words!</a:t>
            </a:r>
          </a:p>
          <a:p>
            <a:pPr marL="0" lvl="1" indent="0">
              <a:buNone/>
            </a:pPr>
            <a:r>
              <a:rPr lang="en-US" sz="2600" b="1">
                <a:latin typeface="Arial"/>
                <a:cs typeface="Arial"/>
              </a:rPr>
              <a:t>Be able to discuss anything listed on the CV for 5 minutes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1900">
                <a:latin typeface="Arial"/>
                <a:cs typeface="Arial"/>
              </a:rPr>
              <a:t>If you only volunteered once or twice at an organization and can’t remember what you did there, do not list the activity! 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1900">
                <a:latin typeface="Arial"/>
                <a:cs typeface="Arial"/>
              </a:rPr>
              <a:t>Always think quality over quantity! </a:t>
            </a: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7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296" y="891290"/>
            <a:ext cx="9404723" cy="1400530"/>
          </a:xfrm>
        </p:spPr>
        <p:txBody>
          <a:bodyPr/>
          <a:lstStyle/>
          <a:p>
            <a:r>
              <a:rPr lang="en-US" b="1">
                <a:latin typeface="Garamond"/>
                <a:cs typeface="Arial"/>
              </a:rPr>
              <a:t>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55" y="2487372"/>
            <a:ext cx="10295792" cy="2759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include “References Upon Request”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use clichés or jargon like “hard worker, team player, detailed oriented”.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include anything that could be discriminated against</a:t>
            </a:r>
            <a:r>
              <a:rPr lang="en-US">
                <a:latin typeface="Arial"/>
                <a:cs typeface="Arial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Arial"/>
                <a:cs typeface="Arial"/>
              </a:rPr>
              <a:t>While it’s </a:t>
            </a:r>
            <a:r>
              <a:rPr lang="en-US" sz="2800" b="1" u="sng">
                <a:latin typeface="Arial"/>
                <a:cs typeface="Arial"/>
              </a:rPr>
              <a:t>illegal </a:t>
            </a:r>
            <a:r>
              <a:rPr lang="en-US" sz="2800">
                <a:latin typeface="Arial"/>
                <a:cs typeface="Arial"/>
              </a:rPr>
              <a:t>to discriminate against a candidate because of his or her age, marital status, gender, religion, race, color, or national origin, it doesn’t mean it doesn’t happen subconsciously. </a:t>
            </a:r>
          </a:p>
          <a:p>
            <a:endParaRPr lang="en-US" sz="1800">
              <a:latin typeface="Garamond" panose="02020404030301010803"/>
              <a:cs typeface="Arial"/>
            </a:endParaRP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92685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Arial"/>
              </a:rPr>
              <a:t>Do’s</a:t>
            </a:r>
            <a:endParaRPr lang="en-US">
              <a:latin typeface="Garamond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67" y="2460294"/>
            <a:ext cx="10724129" cy="375295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>
                <a:latin typeface="Arial"/>
                <a:cs typeface="Arial"/>
              </a:rPr>
              <a:t>Use digits</a:t>
            </a:r>
            <a:endParaRPr lang="en-US" sz="240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Because 4 and 22% take less time to read than “four” and “twenty-two percent.” Plus, using digits saves you space, and numbers make your experience seem more concrete.</a:t>
            </a:r>
          </a:p>
          <a:p>
            <a:pPr marL="0" lvl="1" indent="0">
              <a:buNone/>
            </a:pPr>
            <a:r>
              <a:rPr lang="en-US" sz="2400" b="1">
                <a:latin typeface="Arial"/>
                <a:cs typeface="Arial"/>
              </a:rPr>
              <a:t>Always have multiple readers review your CV and listen to their feedback! 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400" b="1">
                <a:latin typeface="Arial"/>
                <a:cs typeface="Arial"/>
              </a:rPr>
              <a:t>Edit, edit, edit.</a:t>
            </a:r>
            <a:r>
              <a:rPr lang="en-US" sz="2400">
                <a:latin typeface="Arial"/>
                <a:cs typeface="Arial"/>
              </a:rPr>
              <a:t> 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Thoroughly</a:t>
            </a:r>
            <a:r>
              <a:rPr lang="en-US" sz="1800">
                <a:latin typeface="Arial"/>
                <a:cs typeface="Arial"/>
              </a:rPr>
              <a:t> edit your document and make sure there are no spelling or grammatical errors.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3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296" y="864396"/>
            <a:ext cx="9404723" cy="1400530"/>
          </a:xfrm>
        </p:spPr>
        <p:txBody>
          <a:bodyPr/>
          <a:lstStyle/>
          <a:p>
            <a:r>
              <a:rPr lang="en-US" b="1">
                <a:latin typeface="Garamond"/>
                <a:cs typeface="Arial"/>
              </a:rPr>
              <a:t>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55" y="2487372"/>
            <a:ext cx="10295792" cy="2759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use too many bullets or go overboard with text effects: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If every other word is bolded, </a:t>
            </a:r>
            <a:r>
              <a:rPr lang="en-US" sz="1800" i="1">
                <a:latin typeface="Arial"/>
                <a:cs typeface="Arial"/>
              </a:rPr>
              <a:t>italicized</a:t>
            </a:r>
            <a:r>
              <a:rPr lang="en-US" sz="1800">
                <a:latin typeface="Arial"/>
                <a:cs typeface="Arial"/>
              </a:rPr>
              <a:t>, or in ALL CAPS, it will be distracting and annoying.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Use emphasis sparingly, for your most important info. 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use more than 2 fonts!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Include random, unrelated, or off-putting hobbies</a:t>
            </a:r>
          </a:p>
          <a:p>
            <a:endParaRPr lang="en-US" sz="1800">
              <a:latin typeface="Garamond" panose="02020404030301010803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5136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35920"/>
            <a:ext cx="9601196" cy="1303867"/>
          </a:xfrm>
        </p:spPr>
        <p:txBody>
          <a:bodyPr/>
          <a:lstStyle/>
          <a:p>
            <a:r>
              <a:rPr lang="en-US" b="1">
                <a:latin typeface="Garamond"/>
                <a:cs typeface="Arial"/>
              </a:rPr>
              <a:t>Don’ts</a:t>
            </a:r>
            <a:endParaRPr lang="en-US">
              <a:latin typeface="Garamond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10" y="2518090"/>
            <a:ext cx="10274300" cy="376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lie or exaggerate</a:t>
            </a: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include things from High School.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High School is too far back.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Unless you received a very well-known award (such as Eagle Scout), it is inappropriate to list high school activities. 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forget to spell check.</a:t>
            </a:r>
          </a:p>
        </p:txBody>
      </p:sp>
    </p:spTree>
    <p:extLst>
      <p:ext uri="{BB962C8B-B14F-4D97-AF65-F5344CB8AC3E}">
        <p14:creationId xmlns:p14="http://schemas.microsoft.com/office/powerpoint/2010/main" val="324901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/>
                <a:cs typeface="Arial"/>
              </a:rPr>
              <a:t>What's a resume?</a:t>
            </a:r>
            <a:endParaRPr lang="en-US">
              <a:latin typeface="Garamon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B4FCB3-9090-6488-B989-7ACABDBEE4F4}"/>
              </a:ext>
            </a:extLst>
          </p:cNvPr>
          <p:cNvSpPr/>
          <p:nvPr/>
        </p:nvSpPr>
        <p:spPr>
          <a:xfrm>
            <a:off x="1203701" y="2495938"/>
            <a:ext cx="6491773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/>
              <a:buChar char="Ø"/>
            </a:pPr>
            <a:r>
              <a:rPr lang="en-US" b="1">
                <a:latin typeface="Arial"/>
                <a:cs typeface="Arial"/>
              </a:rPr>
              <a:t>Summarizes </a:t>
            </a:r>
            <a:r>
              <a:rPr lang="en-US">
                <a:latin typeface="Arial"/>
                <a:cs typeface="Arial"/>
              </a:rPr>
              <a:t>your experiences </a:t>
            </a:r>
            <a:endParaRPr lang="en-US" b="1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en-US" b="1">
                <a:latin typeface="Arial"/>
                <a:cs typeface="Arial"/>
              </a:rPr>
              <a:t>Meaning</a:t>
            </a:r>
            <a:r>
              <a:rPr lang="en-US">
                <a:latin typeface="Arial"/>
                <a:cs typeface="Arial"/>
              </a:rPr>
              <a:t>: “résumé” is a French word that means “</a:t>
            </a:r>
            <a:r>
              <a:rPr lang="en-US" i="1">
                <a:latin typeface="Arial"/>
                <a:cs typeface="Arial"/>
              </a:rPr>
              <a:t>to sum up</a:t>
            </a:r>
            <a:r>
              <a:rPr lang="en-US">
                <a:latin typeface="Arial"/>
                <a:cs typeface="Arial"/>
              </a:rPr>
              <a:t>.”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Length: The ideal resume is </a:t>
            </a:r>
            <a:r>
              <a:rPr lang="en-US" b="1" u="sng">
                <a:latin typeface="Arial"/>
                <a:cs typeface="Arial"/>
              </a:rPr>
              <a:t>o</a:t>
            </a:r>
            <a:r>
              <a:rPr lang="en-US" b="1" i="0" u="sng">
                <a:effectLst/>
                <a:latin typeface="Arial"/>
                <a:cs typeface="Arial"/>
              </a:rPr>
              <a:t>ne</a:t>
            </a:r>
            <a:r>
              <a:rPr lang="en-US" b="0" i="0">
                <a:effectLst/>
                <a:latin typeface="Arial"/>
                <a:cs typeface="Arial"/>
              </a:rPr>
              <a:t> page</a:t>
            </a:r>
            <a:r>
              <a:rPr lang="en-US">
                <a:latin typeface="Arial"/>
                <a:cs typeface="Arial"/>
              </a:rPr>
              <a:t>  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Purpose</a:t>
            </a:r>
            <a:r>
              <a:rPr lang="en-US">
                <a:latin typeface="Arial"/>
                <a:cs typeface="Arial"/>
              </a:rPr>
              <a:t>: Specific job or jobs</a:t>
            </a:r>
            <a:endParaRPr lang="en-US" b="0" i="0">
              <a:effectLst/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Structure</a:t>
            </a:r>
            <a:r>
              <a:rPr lang="en-US">
                <a:latin typeface="Arial"/>
                <a:cs typeface="Arial"/>
              </a:rPr>
              <a:t>: Structured chronologically by </a:t>
            </a:r>
            <a:r>
              <a:rPr lang="en-US" b="1">
                <a:latin typeface="Arial"/>
                <a:cs typeface="Arial"/>
              </a:rPr>
              <a:t>job</a:t>
            </a:r>
            <a:r>
              <a:rPr lang="en-US">
                <a:latin typeface="Arial"/>
                <a:cs typeface="Arial"/>
              </a:rPr>
              <a:t>, not categorially</a:t>
            </a:r>
            <a:endParaRPr lang="en-US" i="0">
              <a:effectLst/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proxima-nova"/>
            </a:endParaRPr>
          </a:p>
          <a:p>
            <a:endParaRPr lang="en-US" b="0" i="0">
              <a:effectLst/>
              <a:latin typeface="proxima-nova"/>
            </a:endParaRPr>
          </a:p>
          <a:p>
            <a:endParaRPr lang="en-US">
              <a:latin typeface="proxima-nova"/>
            </a:endParaRPr>
          </a:p>
        </p:txBody>
      </p:sp>
      <p:pic>
        <p:nvPicPr>
          <p:cNvPr id="4" name="Graphic 4" descr="Inbox outline">
            <a:extLst>
              <a:ext uri="{FF2B5EF4-FFF2-40B4-BE49-F238E27FC236}">
                <a16:creationId xmlns:a16="http://schemas.microsoft.com/office/drawing/2014/main" id="{50C5C9F8-33EC-5470-5F75-617C2F278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7954" y="2444262"/>
            <a:ext cx="3757246" cy="37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9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aramond"/>
                <a:cs typeface="Arial"/>
              </a:rPr>
              <a:t>Don’ts</a:t>
            </a:r>
            <a:endParaRPr lang="en-US">
              <a:latin typeface="Garamond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16" y="2544984"/>
            <a:ext cx="10274300" cy="3788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Don’t send it as a word document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Convert it to PDF, print it, and check for inconsistencies like extra spaces.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Sending your resume or CV off as a word document file will most likely result in all of this careful formatting getting messed up when the reader opens the file.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Save your final version as a PDF to make sure everything stays just as is.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>
                <a:latin typeface="Arial"/>
                <a:cs typeface="Arial"/>
              </a:rPr>
              <a:t>Send it to yourself before you send it to anyone else! </a:t>
            </a:r>
          </a:p>
        </p:txBody>
      </p:sp>
    </p:spTree>
    <p:extLst>
      <p:ext uri="{BB962C8B-B14F-4D97-AF65-F5344CB8AC3E}">
        <p14:creationId xmlns:p14="http://schemas.microsoft.com/office/powerpoint/2010/main" val="3650477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7435DEE0-EE86-3AEF-931A-8DEA4C0D8E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684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25092" y="2556932"/>
            <a:ext cx="3800798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/>
              <a:t>See you at your Career Advising appointment! </a:t>
            </a:r>
          </a:p>
        </p:txBody>
      </p:sp>
    </p:spTree>
    <p:extLst>
      <p:ext uri="{BB962C8B-B14F-4D97-AF65-F5344CB8AC3E}">
        <p14:creationId xmlns:p14="http://schemas.microsoft.com/office/powerpoint/2010/main" val="230449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912E-5B6C-7A07-6FF3-41950088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What's a CV?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D7A74-CEFF-FF7C-402B-9C9B1D89EEEC}"/>
              </a:ext>
            </a:extLst>
          </p:cNvPr>
          <p:cNvSpPr/>
          <p:nvPr/>
        </p:nvSpPr>
        <p:spPr>
          <a:xfrm>
            <a:off x="1226576" y="2476876"/>
            <a:ext cx="6818682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/>
              <a:buChar char="Ø"/>
            </a:pPr>
            <a:r>
              <a:rPr lang="en-US" b="1">
                <a:latin typeface="Arial"/>
                <a:cs typeface="Arial"/>
              </a:rPr>
              <a:t>Details </a:t>
            </a:r>
            <a:r>
              <a:rPr lang="en-US">
                <a:latin typeface="Arial"/>
                <a:cs typeface="Arial"/>
              </a:rPr>
              <a:t>your professional career</a:t>
            </a:r>
            <a:endParaRPr lang="en-US" b="1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</a:pPr>
            <a:r>
              <a:rPr lang="en-US" b="1">
                <a:latin typeface="Arial"/>
                <a:cs typeface="Arial"/>
              </a:rPr>
              <a:t>Meaning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b="0" i="0">
                <a:effectLst/>
                <a:latin typeface="Arial"/>
                <a:cs typeface="Arial"/>
              </a:rPr>
              <a:t>“Curriculum Vitae” means “</a:t>
            </a:r>
            <a:r>
              <a:rPr lang="en-US" b="0" i="1">
                <a:effectLst/>
                <a:latin typeface="Arial"/>
                <a:cs typeface="Arial"/>
              </a:rPr>
              <a:t>course of life</a:t>
            </a:r>
            <a:r>
              <a:rPr lang="en-US" b="0" i="0">
                <a:effectLst/>
                <a:latin typeface="Arial"/>
                <a:cs typeface="Arial"/>
              </a:rPr>
              <a:t>” in Latin</a:t>
            </a:r>
            <a:endParaRPr lang="en-US" b="1" i="0">
              <a:effectLst/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Length: </a:t>
            </a:r>
            <a:r>
              <a:rPr lang="en-US">
                <a:latin typeface="Arial"/>
                <a:cs typeface="Arial"/>
              </a:rPr>
              <a:t>No page length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Purpose</a:t>
            </a:r>
            <a:r>
              <a:rPr lang="en-US">
                <a:latin typeface="Arial"/>
                <a:cs typeface="Arial"/>
              </a:rPr>
              <a:t>: Applications for: Academic, Medical fields, Grants, &amp; Awards</a:t>
            </a:r>
          </a:p>
          <a:p>
            <a:endParaRPr lang="en-US">
              <a:latin typeface="Arial"/>
              <a:cs typeface="Arial"/>
            </a:endParaRPr>
          </a:p>
          <a:p>
            <a:pPr marL="285750" indent="-285750">
              <a:buFont typeface="Wingdings,Sans-Serif"/>
              <a:buChar char="Ø"/>
            </a:pPr>
            <a:r>
              <a:rPr lang="en-US" b="1">
                <a:latin typeface="Arial"/>
                <a:cs typeface="Arial"/>
              </a:rPr>
              <a:t>Structure</a:t>
            </a:r>
            <a:r>
              <a:rPr lang="en-US">
                <a:latin typeface="Arial"/>
                <a:cs typeface="Arial"/>
              </a:rPr>
              <a:t>: Structured categorically, chronological within the categories; not structured by job</a:t>
            </a:r>
            <a:endParaRPr lang="en-US">
              <a:latin typeface="Arial"/>
              <a:ea typeface="+mn-lt"/>
              <a:cs typeface="Arial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4" descr="Inbox with solid fill">
            <a:extLst>
              <a:ext uri="{FF2B5EF4-FFF2-40B4-BE49-F238E27FC236}">
                <a16:creationId xmlns:a16="http://schemas.microsoft.com/office/drawing/2014/main" id="{0DB49C8B-B500-80A3-3DF3-C05755015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2185" y="2473569"/>
            <a:ext cx="3747476" cy="37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646097CB-C4BE-476F-A2CB-62258DF6D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2881" y="1168843"/>
            <a:ext cx="4615479" cy="4615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90EF-2DB4-6AA3-1FB4-5252A13745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1185" y="2744910"/>
            <a:ext cx="6807200" cy="70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/>
              <a:t>LET'S BUILD A CV TOGETHER</a:t>
            </a:r>
          </a:p>
        </p:txBody>
      </p:sp>
    </p:spTree>
    <p:extLst>
      <p:ext uri="{BB962C8B-B14F-4D97-AF65-F5344CB8AC3E}">
        <p14:creationId xmlns:p14="http://schemas.microsoft.com/office/powerpoint/2010/main" val="139312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7CFD6A-C0A3-73FD-2A5A-1A5B9EAA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29" y="3118983"/>
            <a:ext cx="3073940" cy="7013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>
                <a:solidFill>
                  <a:srgbClr val="262626"/>
                </a:solidFill>
              </a:rPr>
              <a:t>The 5 C's</a:t>
            </a:r>
            <a:br>
              <a:rPr lang="en-US" b="1"/>
            </a:br>
            <a:r>
              <a:rPr lang="en-US" b="1">
                <a:solidFill>
                  <a:srgbClr val="262626"/>
                </a:solidFill>
              </a:rPr>
              <a:t>of</a:t>
            </a:r>
            <a:br>
              <a:rPr lang="en-US" b="1"/>
            </a:br>
            <a:r>
              <a:rPr lang="en-US" b="1">
                <a:solidFill>
                  <a:srgbClr val="262626"/>
                </a:solidFill>
              </a:rPr>
              <a:t>CV Writing</a:t>
            </a: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8A80085-69E1-9497-9400-F8DC6A66E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056" y="609602"/>
            <a:ext cx="5587749" cy="5587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A5002C-DE08-D8ED-B5AA-ACF6DF61F900}"/>
              </a:ext>
            </a:extLst>
          </p:cNvPr>
          <p:cNvSpPr txBox="1"/>
          <p:nvPr/>
        </p:nvSpPr>
        <p:spPr>
          <a:xfrm>
            <a:off x="562708" y="58967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SOMA, CV Writing 101​</a:t>
            </a:r>
          </a:p>
        </p:txBody>
      </p:sp>
    </p:spTree>
    <p:extLst>
      <p:ext uri="{BB962C8B-B14F-4D97-AF65-F5344CB8AC3E}">
        <p14:creationId xmlns:p14="http://schemas.microsoft.com/office/powerpoint/2010/main" val="302211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3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7CFD6A-C0A3-73FD-2A5A-1A5B9EAA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29" y="3118983"/>
            <a:ext cx="3073940" cy="70130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>
                <a:solidFill>
                  <a:srgbClr val="262626"/>
                </a:solidFill>
                <a:latin typeface="Garamond"/>
              </a:rPr>
              <a:t>The 5 C's</a:t>
            </a:r>
            <a:br>
              <a:rPr lang="en-US" b="1">
                <a:latin typeface="Garamond"/>
              </a:rPr>
            </a:br>
            <a:r>
              <a:rPr lang="en-US" b="1">
                <a:solidFill>
                  <a:srgbClr val="262626"/>
                </a:solidFill>
                <a:latin typeface="Garamond"/>
              </a:rPr>
              <a:t>of</a:t>
            </a:r>
            <a:br>
              <a:rPr lang="en-US" b="1">
                <a:latin typeface="Garamond"/>
              </a:rPr>
            </a:br>
            <a:r>
              <a:rPr lang="en-US" b="1">
                <a:solidFill>
                  <a:srgbClr val="262626"/>
                </a:solidFill>
                <a:latin typeface="Garamond"/>
              </a:rPr>
              <a:t>CV Writing</a:t>
            </a:r>
            <a:endParaRPr lang="en-US" sz="4900" b="1">
              <a:solidFill>
                <a:srgbClr val="262626"/>
              </a:solidFill>
              <a:latin typeface="Garamond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BAFC7-F368-F6DC-E104-DC075B4A16E1}"/>
              </a:ext>
            </a:extLst>
          </p:cNvPr>
          <p:cNvSpPr txBox="1"/>
          <p:nvPr/>
        </p:nvSpPr>
        <p:spPr>
          <a:xfrm>
            <a:off x="605692" y="5881076"/>
            <a:ext cx="2891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SOMA, CV Writing 101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B17AC-0010-ADD8-5DF8-916482ED1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271" y="325416"/>
            <a:ext cx="5951125" cy="59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5819-08BF-0E85-A543-F0819ADD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9672-A4FF-24DD-4E44-8CA34A5D8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Contact Information</a:t>
            </a:r>
          </a:p>
          <a:p>
            <a:pPr>
              <a:buSzPct val="114999"/>
            </a:pPr>
            <a:r>
              <a:rPr lang="en-US"/>
              <a:t>Education</a:t>
            </a:r>
          </a:p>
          <a:p>
            <a:pPr>
              <a:buSzPct val="114999"/>
            </a:pPr>
            <a:r>
              <a:rPr lang="en-US"/>
              <a:t>Healthcare Experience</a:t>
            </a:r>
          </a:p>
          <a:p>
            <a:pPr>
              <a:buSzPct val="114999"/>
            </a:pPr>
            <a:r>
              <a:rPr lang="en-US"/>
              <a:t>Professional Memberships</a:t>
            </a:r>
          </a:p>
          <a:p>
            <a:pPr>
              <a:buSzPct val="114999"/>
            </a:pPr>
            <a:r>
              <a:rPr lang="en-US"/>
              <a:t>Leadership</a:t>
            </a:r>
          </a:p>
          <a:p>
            <a:pPr>
              <a:buSzPct val="114999"/>
            </a:pPr>
            <a:r>
              <a:rPr lang="en-US"/>
              <a:t>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86255-2465-14BF-97AA-4DFC55D611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Certifications</a:t>
            </a:r>
          </a:p>
          <a:p>
            <a:pPr>
              <a:buSzPct val="114999"/>
            </a:pPr>
            <a:r>
              <a:rPr lang="en-US"/>
              <a:t>Co-Curricular Activity</a:t>
            </a:r>
          </a:p>
          <a:p>
            <a:pPr>
              <a:buSzPct val="114999"/>
            </a:pPr>
            <a:r>
              <a:rPr lang="en-US"/>
              <a:t>Trainings/Workshops</a:t>
            </a:r>
          </a:p>
          <a:p>
            <a:pPr>
              <a:buSzPct val="114999"/>
            </a:pPr>
            <a:r>
              <a:rPr lang="en-US"/>
              <a:t>Awards/Recognitions</a:t>
            </a:r>
          </a:p>
          <a:p>
            <a:pPr>
              <a:buSzPct val="114999"/>
            </a:pPr>
            <a:r>
              <a:rPr lang="en-US"/>
              <a:t>Volunteering</a:t>
            </a:r>
          </a:p>
          <a:p>
            <a:pPr>
              <a:buSzPct val="114999"/>
            </a:pPr>
            <a:r>
              <a:rPr lang="en-US"/>
              <a:t>Hobbies/Interests</a:t>
            </a:r>
          </a:p>
        </p:txBody>
      </p:sp>
      <p:pic>
        <p:nvPicPr>
          <p:cNvPr id="5" name="Picture 4" descr="A white circle with blue letters and a letter e&#10;&#10;Description automatically generated">
            <a:extLst>
              <a:ext uri="{FF2B5EF4-FFF2-40B4-BE49-F238E27FC236}">
                <a16:creationId xmlns:a16="http://schemas.microsoft.com/office/drawing/2014/main" id="{397C0ED3-1BBE-A56F-D7E0-48FA1314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414" y="5849525"/>
            <a:ext cx="850430" cy="859838"/>
          </a:xfrm>
          <a:prstGeom prst="rect">
            <a:avLst/>
          </a:prstGeom>
        </p:spPr>
      </p:pic>
      <p:pic>
        <p:nvPicPr>
          <p:cNvPr id="6" name="Picture 5" descr="A blue and white circle with a letter&#10;&#10;Description automatically generated">
            <a:extLst>
              <a:ext uri="{FF2B5EF4-FFF2-40B4-BE49-F238E27FC236}">
                <a16:creationId xmlns:a16="http://schemas.microsoft.com/office/drawing/2014/main" id="{E2AB28DA-5CC4-9F97-E31A-9743B14C4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40" y="5851877"/>
            <a:ext cx="863300" cy="8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5819-08BF-0E85-A543-F0819ADD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9672-A4FF-24DD-4E44-8CA34A5D8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615547" cy="3310128"/>
          </a:xfrm>
        </p:spPr>
        <p:txBody>
          <a:bodyPr>
            <a:normAutofit lnSpcReduction="10000"/>
          </a:bodyPr>
          <a:lstStyle/>
          <a:p>
            <a:r>
              <a:rPr lang="en-US"/>
              <a:t>Contact Information: </a:t>
            </a:r>
            <a:r>
              <a:rPr lang="en-US">
                <a:highlight>
                  <a:srgbClr val="FFFF00"/>
                </a:highlight>
              </a:rPr>
              <a:t>Name, Email, LinkedIn, </a:t>
            </a:r>
            <a:r>
              <a:rPr lang="en-US" err="1">
                <a:highlight>
                  <a:srgbClr val="FFFF00"/>
                </a:highlight>
              </a:rPr>
              <a:t>ePortfolio</a:t>
            </a:r>
          </a:p>
          <a:p>
            <a:pPr>
              <a:buSzPct val="114999"/>
            </a:pPr>
            <a:r>
              <a:rPr lang="en-US"/>
              <a:t>Education: </a:t>
            </a:r>
            <a:r>
              <a:rPr lang="en-US">
                <a:highlight>
                  <a:srgbClr val="FFFF00"/>
                </a:highlight>
              </a:rPr>
              <a:t>Undergraduate, Graduate, RVU</a:t>
            </a:r>
          </a:p>
          <a:p>
            <a:pPr>
              <a:buSzPct val="114999"/>
            </a:pPr>
            <a:r>
              <a:rPr lang="en-US"/>
              <a:t>Healthcare Experience: </a:t>
            </a:r>
            <a:r>
              <a:rPr lang="en-US">
                <a:highlight>
                  <a:srgbClr val="FFFF00"/>
                </a:highlight>
              </a:rPr>
              <a:t>CNA, RN, EMT, Clinical Experience, Medical Sales</a:t>
            </a:r>
          </a:p>
          <a:p>
            <a:pPr>
              <a:buSzPct val="114999"/>
            </a:pPr>
            <a:r>
              <a:rPr lang="en-US"/>
              <a:t>Professional Memberships: </a:t>
            </a:r>
            <a:r>
              <a:rPr lang="en-US">
                <a:highlight>
                  <a:srgbClr val="FFFF00"/>
                </a:highlight>
              </a:rPr>
              <a:t>AACOM, ACOG, SOMA, AOA</a:t>
            </a:r>
          </a:p>
          <a:p>
            <a:pPr>
              <a:buSzPct val="114999"/>
            </a:pPr>
            <a:r>
              <a:rPr lang="en-US"/>
              <a:t>Leadership: </a:t>
            </a:r>
            <a:r>
              <a:rPr lang="en-US">
                <a:highlight>
                  <a:srgbClr val="FFFF00"/>
                </a:highlight>
              </a:rPr>
              <a:t>Club leadership, Coaching Experience</a:t>
            </a:r>
          </a:p>
          <a:p>
            <a:pPr>
              <a:buSzPct val="114999"/>
            </a:pPr>
            <a:r>
              <a:rPr lang="en-US"/>
              <a:t>Research: </a:t>
            </a:r>
            <a:r>
              <a:rPr lang="en-US">
                <a:highlight>
                  <a:srgbClr val="FFFF00"/>
                </a:highlight>
              </a:rPr>
              <a:t>Published papers, poster presentations, paper presentations, conference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85935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1AA83F0C64A48AB116A40659BB345" ma:contentTypeVersion="0" ma:contentTypeDescription="Create a new document." ma:contentTypeScope="" ma:versionID="12bd6ac779539545ce75380c62ec07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8C850E-5DC9-4C70-A159-BD09BDBDAF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C3B09-BEC9-4137-A6B0-3B2DE43482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D2FBB3-6F2C-4DE4-981F-F29670105E3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Organic</vt:lpstr>
      <vt:lpstr>PowerPoint Presentation</vt:lpstr>
      <vt:lpstr>Agenda</vt:lpstr>
      <vt:lpstr>What's a resume?</vt:lpstr>
      <vt:lpstr>What's a CV?</vt:lpstr>
      <vt:lpstr>PowerPoint Presentation</vt:lpstr>
      <vt:lpstr>The 5 C's of CV Writing</vt:lpstr>
      <vt:lpstr>The 5 C's of CV Writing</vt:lpstr>
      <vt:lpstr>SECTIONS TO CONSIDER</vt:lpstr>
      <vt:lpstr>SECTIONS TO CONSIDER</vt:lpstr>
      <vt:lpstr>SECTIONS TO CONSIDER</vt:lpstr>
      <vt:lpstr>EDUCATION</vt:lpstr>
      <vt:lpstr>HEALTHCARE EXPERIENCE</vt:lpstr>
      <vt:lpstr>PROFESSIONAL MEMBERSHIPS</vt:lpstr>
      <vt:lpstr>LEADERSHIP EXPERIENCE</vt:lpstr>
      <vt:lpstr>RESEARCH</vt:lpstr>
      <vt:lpstr>CERTIFICATIONS</vt:lpstr>
      <vt:lpstr>CO-CURRICULAR</vt:lpstr>
      <vt:lpstr>TRAININGS &amp; WORKSHOPS</vt:lpstr>
      <vt:lpstr>AWARDS &amp; RECOGNITION</vt:lpstr>
      <vt:lpstr>VOLUNTEERING</vt:lpstr>
      <vt:lpstr>HOBBIES &amp; INTERESTS</vt:lpstr>
      <vt:lpstr>PowerPoint Presentation</vt:lpstr>
      <vt:lpstr>Do’s </vt:lpstr>
      <vt:lpstr>Do’s </vt:lpstr>
      <vt:lpstr>Do’s</vt:lpstr>
      <vt:lpstr>Don’ts</vt:lpstr>
      <vt:lpstr>Do’s</vt:lpstr>
      <vt:lpstr>Don’ts</vt:lpstr>
      <vt:lpstr>Don’ts</vt:lpstr>
      <vt:lpstr>Don’ts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turn your Resume into a CV  Interactive CV Building Workshop</dc:title>
  <dc:creator>Trilce Ruiz</dc:creator>
  <cp:revision>45</cp:revision>
  <dcterms:created xsi:type="dcterms:W3CDTF">2020-08-12T23:54:38Z</dcterms:created>
  <dcterms:modified xsi:type="dcterms:W3CDTF">2024-07-15T22:25:35Z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0x010100B2A1AA83F0C64A48AB116A40659BB345</vt:lpwstr>
  </property>
  <property fmtid="{D5CDD505-2E9C-101B-9397-08002B2CF9AE}" pid="3" name="Order">
    <vt:r8>5700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