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D2_BC0E2869.xml" ContentType="application/vnd.ms-powerpoint.comments+xml"/>
  <Override PartName="/ppt/comments/modernComment_1D3_C14D6B6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466" r:id="rId2"/>
    <p:sldId id="517" r:id="rId3"/>
    <p:sldId id="285" r:id="rId4"/>
    <p:sldId id="277" r:id="rId5"/>
    <p:sldId id="520" r:id="rId6"/>
    <p:sldId id="521" r:id="rId7"/>
    <p:sldId id="522" r:id="rId8"/>
    <p:sldId id="282" r:id="rId9"/>
    <p:sldId id="276" r:id="rId10"/>
    <p:sldId id="266" r:id="rId11"/>
    <p:sldId id="523" r:id="rId12"/>
    <p:sldId id="259" r:id="rId13"/>
    <p:sldId id="275" r:id="rId14"/>
    <p:sldId id="524" r:id="rId15"/>
    <p:sldId id="525" r:id="rId16"/>
    <p:sldId id="526" r:id="rId17"/>
    <p:sldId id="279" r:id="rId18"/>
    <p:sldId id="274" r:id="rId19"/>
    <p:sldId id="260" r:id="rId20"/>
    <p:sldId id="261" r:id="rId21"/>
    <p:sldId id="262" r:id="rId22"/>
    <p:sldId id="527" r:id="rId23"/>
    <p:sldId id="518" r:id="rId24"/>
    <p:sldId id="519" r:id="rId25"/>
    <p:sldId id="528" r:id="rId26"/>
    <p:sldId id="529" r:id="rId27"/>
    <p:sldId id="530" r:id="rId28"/>
    <p:sldId id="273" r:id="rId29"/>
    <p:sldId id="46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E7F5D-5700-FA69-D93C-AF0482AA149C}" name="Amanda Brooks, PhD" initials="AP" userId="S::abrooks@rvu.edu::78632c7c-557b-4ae2-a414-ba19075b43dc" providerId="AD"/>
  <p188:author id="{7C17F0B7-7307-0443-5447-5812783A90A3}" name="Jennifer Hellier, PhD" initials="JH" userId="S::jhellier@rvu.edu::0755492c-5c95-4439-b579-8e6a9de404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60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32" autoAdjust="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modernComment_1D2_BC0E28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597FB1-83C8-498D-BFA6-23EF8E39AEE6}" authorId="{7C17F0B7-7307-0443-5447-5812783A90A3}" created="2025-01-28T20:16:39.46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55044457" sldId="466"/>
      <ac:picMk id="6" creationId="{4BF77E5A-7428-426D-A3D3-A7BE82501C68}"/>
    </ac:deMkLst>
    <p188:txBody>
      <a:bodyPr/>
      <a:lstStyle/>
      <a:p>
        <a:r>
          <a:rPr lang="en-US"/>
          <a:t>Need a new survey</a:t>
        </a:r>
      </a:p>
    </p188:txBody>
  </p188:cm>
</p188:cmLst>
</file>

<file path=ppt/comments/modernComment_1D3_C14D6B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DD46B7-096F-4BC1-9F07-EBE0FA3434FA}" authorId="{7C17F0B7-7307-0443-5447-5812783A90A3}" created="2025-01-30T03:47:33.3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3076449" sldId="467"/>
      <ac:picMk id="5" creationId="{5B803B42-FBA3-441E-8174-B8D451CE1864}"/>
    </ac:deMkLst>
    <p188:txBody>
      <a:bodyPr/>
      <a:lstStyle/>
      <a:p>
        <a:r>
          <a:rPr lang="en-US"/>
          <a:t>Need to replace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4FDFD-3268-41A6-A123-755BC22A2C4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384D8-705B-4300-8A59-2DFC9A7F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CHANGE THE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 can be: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Names;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All geographical subdivisions smaller than a State, including street address, city, county, precinct, zip code, and their equivalent geocodes, except for the initial three digits of a zip code, if according to the current publicly available data from the Bureau of the Census: (1) The geographic unit formed by combining all zip codes with the same three initial digits contains more than 20,000 people; and (2) The initial three digits of a zip code for all such geographic units containing 20,000 or fewer people is changed to 000.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All elements of dates (except year) for dates directly related to an individual, including birth date, admission date, discharge date, date of death; and all ages over 89 and all elements of dates (including year) indicative of such age, except that such ages and elements may be aggregated into a single category of age 90 or older;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Phone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Fax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Electronic mail addresses;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Social Security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Medical record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Health plan beneficiary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Account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Certificate/license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 Vehicle identifiers and serial numbers, including license plate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Device identifiers and serial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 Web Universal Resource Locators (URLs);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 Internet Protocol (IP) address numbers;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 Biometric identifiers, including finger and voice prints;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 Full face photographic images and any comparable images; and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 Any other unique identifying number, characteristic, or code (note this does not mean the unique code assigned by the investigator to code the data)</a:t>
            </a:r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information is included in Protected Health Information (PHI)?
https://www.polleverywhere.com/free_text_polls/CZKlL7di5LZC22jI2uqEo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247BF-0DA7-46B4-A54E-009CDC677EDC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9EBA6-2C4A-4D99-9B56-C9D0A66514E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7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4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0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4D182-AB36-8862-4FCA-17EB71031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29323-09B1-C008-088E-6DFDE40AF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42F2E-C5F8-BD10-2228-55944FDAF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F9455-E8F2-4723-4419-0A484B6E0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5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BC3D2-063F-EF4C-4096-F7E0B3EB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5A2449-F6B5-BE7F-8DE0-DC2F6C21A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1899EA-058E-5235-66FB-2D019975A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D7BA8-1C8A-FE97-09E9-832553E24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F4B14-F5E7-AA39-9DED-53A7D994B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887AEF-EC49-50F8-644F-A9B54B5B3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554B1-4DD8-F082-46AA-359DF6F6A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B10A8-AE4A-3411-6C45-86C102E95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2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CHANGE THE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9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 Regulations define research as “a systematic investigation, including development, testing, and. evaluation, designed to develop or contribute to generalizable knowledge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” (45CFR46.102(d)).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0C251-7251-4A9B-B2A7-968F225E41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PPI​ (protected personal info)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0C251-7251-4A9B-B2A7-968F225E41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 insurance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384D8-705B-4300-8A59-2DFC9A7FF6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 need an IRB for a retrospective chart review
https://www.polleverywhere.com/multiple_choice_polls/hrAkRX4X8e2pglITSuKbM?state=opened&amp;flow=Default&amp;onscreen=persist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247BF-0DA7-46B4-A54E-009CDC677ED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4BDFD-F760-44AD-B2DF-E25F87939E8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 need an IRB for a case report
https://www.polleverywhere.com/multiple_choice_polls/nnthvIU2EqZuWZAqCLsXD?state=opened&amp;flow=Default&amp;onscreen=persist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247BF-0DA7-46B4-A54E-009CDC677EDC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09AB7-3599-49F8-947B-C1FF35784CD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0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 need an IRB for a literature review
https://www.polleverywhere.com/multiple_choice_polls/X13aL5qF3dCCn0UxaFOVJ?state=opened&amp;flow=Default&amp;onscreen=persist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247BF-0DA7-46B4-A54E-009CDC677EDC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B638D-B098-4ED8-8EE8-65EDEAA38E9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 need an IRB to conduct a survey to improve my teaching
https://www.polleverywhere.com/multiple_choice_polls/kW2orzwy49lZEuaurjAWa?state=opened&amp;flow=Default&amp;onscreen=persist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247BF-0DA7-46B4-A54E-009CDC677EDC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E89E1-F458-4BED-9521-D22018E83B9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9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 need an IRB to conduct a survey of my students for educational research
https://www.polleverywhere.com/multiple_choice_polls/kqeZBzo8lFjPqsLyHPuZ1?state=opened&amp;flow=Default&amp;onscreen=persist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247BF-0DA7-46B4-A54E-009CDC677EDC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663DC-D90B-437C-B4F2-3A5FAF36DAB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8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B26F-4658-63D4-73A3-9964602E8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509" y="365125"/>
            <a:ext cx="11628282" cy="1325563"/>
          </a:xfrm>
          <a:solidFill>
            <a:srgbClr val="213F7E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E208C7-D489-4268-8580-44144A64E8AA}"/>
              </a:ext>
            </a:extLst>
          </p:cNvPr>
          <p:cNvSpPr/>
          <p:nvPr userDrawn="1"/>
        </p:nvSpPr>
        <p:spPr>
          <a:xfrm>
            <a:off x="313509" y="1937982"/>
            <a:ext cx="5445846" cy="3821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DB348D-BC90-49EF-B5C9-F93D6AF6EA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3550" y="1938338"/>
            <a:ext cx="11477625" cy="38210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text, graph, chart, image or video here.</a:t>
            </a:r>
          </a:p>
          <a:p>
            <a:pPr lvl="0"/>
            <a:endParaRPr lang="en-US"/>
          </a:p>
          <a:p>
            <a:pPr lvl="0"/>
            <a:r>
              <a:rPr lang="en-US"/>
              <a:t>Idea: Insert a QR code with link to pdf version of presentation for attendees to scan. </a:t>
            </a:r>
          </a:p>
        </p:txBody>
      </p:sp>
    </p:spTree>
    <p:extLst>
      <p:ext uri="{BB962C8B-B14F-4D97-AF65-F5344CB8AC3E}">
        <p14:creationId xmlns:p14="http://schemas.microsoft.com/office/powerpoint/2010/main" val="403842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D2_BC0E28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ockyvista.integrify.com/dashboards/view/tab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D3_C14D6B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dement@rvu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ockyvistauniversity.hosted.panopto.com/Panopto/Pages/Viewer.aspx?id=bd6738cf-ea9c-4681-9dd9-b22f0161e2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8988-72A1-4A75-1A35-5086F0354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600955" cy="3781101"/>
          </a:xfrm>
        </p:spPr>
        <p:txBody>
          <a:bodyPr>
            <a:normAutofit fontScale="90000"/>
          </a:bodyPr>
          <a:lstStyle/>
          <a:p>
            <a:r>
              <a:rPr lang="en-US" sz="5000"/>
              <a:t>Pre-survey: Please complete before we start.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A1FDE-DAA7-D279-DC52-B19F0F36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1D90B-7F08-4890-A582-6A75E631B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604" y="0"/>
            <a:ext cx="692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C1078-D8B6-4735-8779-65885A34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dirty="0"/>
              <a:t>MEDICAL RECORD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07DE-9D70-4F57-83C2-C0B88B2B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AFTER IRB approval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Need consent information </a:t>
            </a:r>
            <a:br>
              <a:rPr lang="en-US" dirty="0"/>
            </a:br>
            <a:r>
              <a:rPr lang="en-US" dirty="0"/>
              <a:t>(~8</a:t>
            </a:r>
            <a:r>
              <a:rPr lang="en-US" baseline="30000" dirty="0"/>
              <a:t>th</a:t>
            </a:r>
            <a:r>
              <a:rPr lang="en-US" dirty="0"/>
              <a:t> grade reading level; Flesch Reading Ease Score; Flesch-Kincaid Grade Level)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Even if a family member!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Behind TWO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Encrypted digital file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RVU's Research Hub for form</a:t>
            </a:r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620E8-3EA2-4D32-A4DB-EAA08175B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711" y="1258529"/>
            <a:ext cx="32476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2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F530D-B730-5E7D-4A03-FF14C20C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811B5-B209-63DC-E57A-34387B4B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4904" y="285456"/>
            <a:ext cx="11782191" cy="64032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C6C77BA-8C7E-9979-078C-ABE9FC38B03A}"/>
              </a:ext>
            </a:extLst>
          </p:cNvPr>
          <p:cNvSpPr/>
          <p:nvPr/>
        </p:nvSpPr>
        <p:spPr>
          <a:xfrm>
            <a:off x="6307667" y="1348691"/>
            <a:ext cx="931333" cy="559397"/>
          </a:xfrm>
          <a:prstGeom prst="ellipse">
            <a:avLst/>
          </a:prstGeom>
          <a:noFill/>
          <a:ln w="38100">
            <a:solidFill>
              <a:srgbClr val="60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C84561-EC01-846D-B47F-ED5973560F68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920067" y="1826166"/>
            <a:ext cx="2523991" cy="1755234"/>
          </a:xfrm>
          <a:prstGeom prst="straightConnector1">
            <a:avLst/>
          </a:prstGeom>
          <a:ln w="76200">
            <a:solidFill>
              <a:srgbClr val="60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08E2073-CB47-D270-B782-6FC56E99BA33}"/>
              </a:ext>
            </a:extLst>
          </p:cNvPr>
          <p:cNvSpPr/>
          <p:nvPr/>
        </p:nvSpPr>
        <p:spPr>
          <a:xfrm>
            <a:off x="0" y="4861660"/>
            <a:ext cx="2097740" cy="623943"/>
          </a:xfrm>
          <a:prstGeom prst="ellipse">
            <a:avLst/>
          </a:prstGeom>
          <a:noFill/>
          <a:ln w="38100">
            <a:solidFill>
              <a:srgbClr val="60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2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70B6AFA-9CF7-4C5D-AC55-4F94D26E741E}"/>
              </a:ext>
            </a:extLst>
          </p:cNvPr>
          <p:cNvSpPr/>
          <p:nvPr/>
        </p:nvSpPr>
        <p:spPr>
          <a:xfrm>
            <a:off x="417689" y="7383"/>
            <a:ext cx="1704622" cy="1713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/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05301A-FFF3-4DA4-9027-F5DDD25DA59A}"/>
              </a:ext>
            </a:extLst>
          </p:cNvPr>
          <p:cNvSpPr/>
          <p:nvPr/>
        </p:nvSpPr>
        <p:spPr>
          <a:xfrm>
            <a:off x="2190045" y="209172"/>
            <a:ext cx="9561688" cy="1354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RESEARCH THAT REQUIRES IRB REVIEW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B10C3F-7EDE-4C53-8C96-84B7EFC68812}"/>
              </a:ext>
            </a:extLst>
          </p:cNvPr>
          <p:cNvSpPr txBox="1">
            <a:spLocks/>
          </p:cNvSpPr>
          <p:nvPr/>
        </p:nvSpPr>
        <p:spPr>
          <a:xfrm>
            <a:off x="857858" y="2119676"/>
            <a:ext cx="630441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research involving human subjects or biospecimens </a:t>
            </a:r>
            <a:r>
              <a:rPr lang="en-US" sz="2000" b="1" u="sng" dirty="0"/>
              <a:t>must</a:t>
            </a:r>
            <a:r>
              <a:rPr lang="en-US" sz="2000" dirty="0"/>
              <a:t> be approved by an IRB (Institutional Review Board)</a:t>
            </a:r>
          </a:p>
          <a:p>
            <a:endParaRPr lang="en-US" sz="2000" dirty="0"/>
          </a:p>
          <a:p>
            <a:r>
              <a:rPr lang="en-US" sz="2000" b="1" dirty="0"/>
              <a:t>Definition of a Human Subject: </a:t>
            </a:r>
          </a:p>
          <a:p>
            <a:pPr lvl="1"/>
            <a:r>
              <a:rPr lang="en-US" sz="2000" dirty="0"/>
              <a:t>Living Individuals and/or their biospecimens about whom information is obtained through intervention</a:t>
            </a:r>
          </a:p>
          <a:p>
            <a:pPr lvl="1"/>
            <a:r>
              <a:rPr lang="en-US" sz="2000" b="1" dirty="0"/>
              <a:t>Or</a:t>
            </a:r>
            <a:r>
              <a:rPr lang="en-US" sz="2000" dirty="0"/>
              <a:t> interaction or interpersonal contact </a:t>
            </a:r>
            <a:r>
              <a:rPr lang="en-US" sz="2000" b="1" dirty="0"/>
              <a:t>and</a:t>
            </a:r>
            <a:r>
              <a:rPr lang="en-US" sz="2000" dirty="0"/>
              <a:t> investigator uses, studies, or analyzes the information or biospecimens</a:t>
            </a:r>
          </a:p>
          <a:p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C75106-6334-BE52-70AF-E9AEBC495531}"/>
              </a:ext>
            </a:extLst>
          </p:cNvPr>
          <p:cNvGrpSpPr/>
          <p:nvPr/>
        </p:nvGrpSpPr>
        <p:grpSpPr>
          <a:xfrm>
            <a:off x="6815667" y="1563839"/>
            <a:ext cx="5113866" cy="4092423"/>
            <a:chOff x="6970889" y="2001182"/>
            <a:chExt cx="4576317" cy="365508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464F173A-274E-4175-AF28-4A0DF107B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7162273" y="2190750"/>
              <a:ext cx="4384933" cy="3465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B06DC4-C587-2B4D-2F2A-2ACFFEF1D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0889" y="2001182"/>
              <a:ext cx="2481354" cy="5614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5B274D-BDC1-E4A5-86A6-883CC7890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1566" y="5040923"/>
              <a:ext cx="2481354" cy="305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9B63D4-BCEF-BB6C-0A44-D21D33092C87}"/>
                </a:ext>
              </a:extLst>
            </p:cNvPr>
            <p:cNvSpPr txBox="1"/>
            <p:nvPr/>
          </p:nvSpPr>
          <p:spPr>
            <a:xfrm>
              <a:off x="8537848" y="4947577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IRB Oversight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43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2986D-C18B-47F3-AE4E-D3A49A28DA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3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17B93-F390-4445-BD18-BD56CEF0A5E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0D6FC8-C862-4EA1-B12A-923CE06CFB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AB3A3-E5A0-4D20-8BA8-E93114F21C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80CF1-7EEB-426D-81BD-C34762D9128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2AB05CC-4371-4DE4-AAE6-20E4B157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88" y="5931877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WHAT WILL THE IRB CONSIDER IN ITS REVIEW?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47C2478F-FAFA-41EF-3E77-7F986BD8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97" b="1665"/>
          <a:stretch/>
        </p:blipFill>
        <p:spPr>
          <a:xfrm>
            <a:off x="0" y="-18198"/>
            <a:ext cx="12192001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A9AC679-C1C2-4517-9538-4F96BE83EBC7}"/>
              </a:ext>
            </a:extLst>
          </p:cNvPr>
          <p:cNvSpPr/>
          <p:nvPr/>
        </p:nvSpPr>
        <p:spPr>
          <a:xfrm>
            <a:off x="417689" y="-10543"/>
            <a:ext cx="1704622" cy="17130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/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895594-8775-4F5E-B615-342F93141632}"/>
              </a:ext>
            </a:extLst>
          </p:cNvPr>
          <p:cNvSpPr/>
          <p:nvPr/>
        </p:nvSpPr>
        <p:spPr>
          <a:xfrm>
            <a:off x="2190045" y="191246"/>
            <a:ext cx="9561688" cy="13546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ROLES &amp; RESPONSIBILITIES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4F27844-A46F-A00D-97A8-3ED5E0563CEE}"/>
              </a:ext>
            </a:extLst>
          </p:cNvPr>
          <p:cNvSpPr txBox="1">
            <a:spLocks/>
          </p:cNvSpPr>
          <p:nvPr/>
        </p:nvSpPr>
        <p:spPr>
          <a:xfrm>
            <a:off x="1009884" y="2038062"/>
            <a:ext cx="4817710" cy="4753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PRINCIPAL INVESTIGATOR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CCA1320-3B91-D976-4D40-479D1FDFBABF}"/>
              </a:ext>
            </a:extLst>
          </p:cNvPr>
          <p:cNvSpPr txBox="1">
            <a:spLocks/>
          </p:cNvSpPr>
          <p:nvPr/>
        </p:nvSpPr>
        <p:spPr>
          <a:xfrm>
            <a:off x="6096000" y="2038061"/>
            <a:ext cx="5042847" cy="4753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FACULTY/PRECEPTOR MENTOR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15179D1-3D1E-9209-03D3-34E034BF68B4}"/>
              </a:ext>
            </a:extLst>
          </p:cNvPr>
          <p:cNvSpPr txBox="1">
            <a:spLocks/>
          </p:cNvSpPr>
          <p:nvPr/>
        </p:nvSpPr>
        <p:spPr>
          <a:xfrm>
            <a:off x="1009981" y="2512704"/>
            <a:ext cx="4818063" cy="3659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Design the experiment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Write the protocol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Integrity of the research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Conduct of the research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Manage collaborators and contributors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Report adverse events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Complete reports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BF8C438-6087-16A6-FE13-C152AE040F14}"/>
              </a:ext>
            </a:extLst>
          </p:cNvPr>
          <p:cNvSpPr txBox="1">
            <a:spLocks/>
          </p:cNvSpPr>
          <p:nvPr/>
        </p:nvSpPr>
        <p:spPr>
          <a:xfrm>
            <a:off x="6054750" y="2512705"/>
            <a:ext cx="5696983" cy="36594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Provide input on experimental design to ensure good practices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C00000"/>
                </a:solidFill>
              </a:rPr>
              <a:t>Review</a:t>
            </a:r>
            <a:r>
              <a:rPr lang="en-US" sz="2200" dirty="0"/>
              <a:t> the protocol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Ensure integrity in the conduct of the research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Manage collaborators and contributors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Ensure adverse events are reported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Approve all reports</a:t>
            </a:r>
          </a:p>
          <a:p>
            <a:pPr>
              <a:buClr>
                <a:srgbClr val="FFC000"/>
              </a:buClr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487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72" y="1142180"/>
            <a:ext cx="4264023" cy="33945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IRB 101 &amp; COMMON IRB MISTAKES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Amanda Brooks and Dr. Jennifer Hellier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43B64D-0ADD-4D09-A9D2-25F612D4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499" y="510363"/>
            <a:ext cx="7028968" cy="4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64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A2C055A-AE0A-4084-8B15-EF253C05A85F}"/>
              </a:ext>
            </a:extLst>
          </p:cNvPr>
          <p:cNvSpPr/>
          <p:nvPr/>
        </p:nvSpPr>
        <p:spPr>
          <a:xfrm>
            <a:off x="417689" y="34275"/>
            <a:ext cx="1704622" cy="171308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/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F1D906-4545-44CA-9DDA-A8E97C6C73D4}"/>
              </a:ext>
            </a:extLst>
          </p:cNvPr>
          <p:cNvSpPr/>
          <p:nvPr/>
        </p:nvSpPr>
        <p:spPr>
          <a:xfrm>
            <a:off x="2190045" y="236064"/>
            <a:ext cx="9561688" cy="135466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MOST COMMON MISTAKES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F86323-2744-87BC-3AAF-09B03E5E3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05" y="2636361"/>
            <a:ext cx="1000091" cy="923330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70DEC0D-7A59-54C3-CE3B-5BF5D272F049}"/>
              </a:ext>
            </a:extLst>
          </p:cNvPr>
          <p:cNvSpPr txBox="1">
            <a:spLocks/>
          </p:cNvSpPr>
          <p:nvPr/>
        </p:nvSpPr>
        <p:spPr>
          <a:xfrm>
            <a:off x="818711" y="2116667"/>
            <a:ext cx="10738289" cy="4343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Not using the correct Informed Consent form/template.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Not enough support for the research in the “background and significance” section under project details.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Lack of a robust literature review (minimum 5-10 sources).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Mistakes in grammar and punctuation drive the reviewers crazy!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Missing a thorough explanation of how the privacy and confidentiality of the subjects will be protected, stored, and retained.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Lack of Risk/Benefit analysis.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/>
              <a:t>Permission/authorization to use data.</a:t>
            </a:r>
          </a:p>
        </p:txBody>
      </p:sp>
    </p:spTree>
    <p:extLst>
      <p:ext uri="{BB962C8B-B14F-4D97-AF65-F5344CB8AC3E}">
        <p14:creationId xmlns:p14="http://schemas.microsoft.com/office/powerpoint/2010/main" val="314458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0DED336-24DA-42E1-AC87-CB299BB26C86}"/>
              </a:ext>
            </a:extLst>
          </p:cNvPr>
          <p:cNvSpPr/>
          <p:nvPr/>
        </p:nvSpPr>
        <p:spPr>
          <a:xfrm>
            <a:off x="417689" y="25315"/>
            <a:ext cx="1704622" cy="171308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/>
              <a:t>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3B3BBA-4AA3-480F-8501-DA4D96216784}"/>
              </a:ext>
            </a:extLst>
          </p:cNvPr>
          <p:cNvSpPr/>
          <p:nvPr/>
        </p:nvSpPr>
        <p:spPr>
          <a:xfrm>
            <a:off x="2190045" y="227104"/>
            <a:ext cx="9561688" cy="135466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CONSENT FORMS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868FC0B-0E38-4D92-8924-1B631F0D251B}"/>
              </a:ext>
            </a:extLst>
          </p:cNvPr>
          <p:cNvSpPr txBox="1">
            <a:spLocks/>
          </p:cNvSpPr>
          <p:nvPr/>
        </p:nvSpPr>
        <p:spPr>
          <a:xfrm>
            <a:off x="752139" y="1955800"/>
            <a:ext cx="4872484" cy="31637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List of forms and when to use</a:t>
            </a:r>
          </a:p>
          <a:p>
            <a:pPr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When to request a waiver/what does it mean? 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Case reports not using any identifying information, 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secondary research, 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retrospective chart review (already de-identified), </a:t>
            </a:r>
            <a:r>
              <a:rPr lang="en-US" sz="2000" b="1" dirty="0"/>
              <a:t>or</a:t>
            </a:r>
            <a:r>
              <a:rPr lang="en-US" sz="2000" dirty="0"/>
              <a:t> 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not pulling any identifying data</a:t>
            </a:r>
          </a:p>
          <a:p>
            <a:pPr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PHI – what is classified as identifying?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49621-3511-049D-B117-5DFBA0E4E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69" y="2158409"/>
            <a:ext cx="6261171" cy="37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7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11FCE0-F779-4472-BE37-0A941A5B75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A171AE-D650-4DC4-8395-0166BF6A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00965"/>
            <a:ext cx="11115040" cy="1325563"/>
          </a:xfrm>
        </p:spPr>
        <p:txBody>
          <a:bodyPr/>
          <a:lstStyle/>
          <a:p>
            <a:r>
              <a:rPr lang="en-US" dirty="0"/>
              <a:t>Protected Health Information (PHI)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3C3425-913D-44E6-9716-C7B5073047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187" y="1518491"/>
            <a:ext cx="11477625" cy="3821017"/>
          </a:xfrm>
        </p:spPr>
        <p:txBody>
          <a:bodyPr/>
          <a:lstStyle/>
          <a:p>
            <a:r>
              <a:rPr lang="en-US" dirty="0"/>
              <a:t>What is considered PHI?</a:t>
            </a:r>
          </a:p>
        </p:txBody>
      </p:sp>
    </p:spTree>
    <p:extLst>
      <p:ext uri="{BB962C8B-B14F-4D97-AF65-F5344CB8AC3E}">
        <p14:creationId xmlns:p14="http://schemas.microsoft.com/office/powerpoint/2010/main" val="402958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0DED336-24DA-42E1-AC87-CB299BB26C86}"/>
              </a:ext>
            </a:extLst>
          </p:cNvPr>
          <p:cNvSpPr/>
          <p:nvPr/>
        </p:nvSpPr>
        <p:spPr>
          <a:xfrm>
            <a:off x="417689" y="25315"/>
            <a:ext cx="1704622" cy="171308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3B3BBA-4AA3-480F-8501-DA4D96216784}"/>
              </a:ext>
            </a:extLst>
          </p:cNvPr>
          <p:cNvSpPr/>
          <p:nvPr/>
        </p:nvSpPr>
        <p:spPr>
          <a:xfrm>
            <a:off x="2190045" y="227104"/>
            <a:ext cx="9561688" cy="135466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BACKGROUND &amp; SIGNIFICANCE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138556AE-3426-465C-9B0E-CDE0A3F5B521}"/>
              </a:ext>
            </a:extLst>
          </p:cNvPr>
          <p:cNvSpPr txBox="1">
            <a:spLocks/>
          </p:cNvSpPr>
          <p:nvPr/>
        </p:nvSpPr>
        <p:spPr>
          <a:xfrm>
            <a:off x="1269737" y="2070174"/>
            <a:ext cx="10481995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2400" dirty="0"/>
              <a:t>Not enough support for the research in the “background and significance” section under project details.</a:t>
            </a:r>
          </a:p>
          <a:p>
            <a:pPr lvl="1">
              <a:buClr>
                <a:schemeClr val="accent5"/>
              </a:buClr>
            </a:pPr>
            <a:r>
              <a:rPr lang="en-US" sz="2400" dirty="0"/>
              <a:t>What is currently known?</a:t>
            </a:r>
          </a:p>
          <a:p>
            <a:pPr lvl="1">
              <a:buClr>
                <a:schemeClr val="accent5"/>
              </a:buClr>
            </a:pPr>
            <a:r>
              <a:rPr lang="en-US" sz="2400" dirty="0"/>
              <a:t>What is still unknown?</a:t>
            </a:r>
          </a:p>
          <a:p>
            <a:pPr lvl="1">
              <a:buClr>
                <a:schemeClr val="accent5"/>
              </a:buClr>
            </a:pPr>
            <a:r>
              <a:rPr lang="en-US" sz="2400" dirty="0"/>
              <a:t>What is your research hypothesis/aim/objective to address the unknown?</a:t>
            </a:r>
          </a:p>
          <a:p>
            <a:pPr>
              <a:buClr>
                <a:schemeClr val="accent5"/>
              </a:buClr>
            </a:pPr>
            <a:r>
              <a:rPr lang="en-US" sz="2400" dirty="0"/>
              <a:t>Minimum 4-5 references</a:t>
            </a:r>
          </a:p>
          <a:p>
            <a:pPr>
              <a:buClr>
                <a:schemeClr val="accent5"/>
              </a:buClr>
            </a:pPr>
            <a:r>
              <a:rPr lang="en-US" sz="2400" dirty="0"/>
              <a:t>Justify why you are doing the study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12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0DED336-24DA-42E1-AC87-CB299BB26C86}"/>
              </a:ext>
            </a:extLst>
          </p:cNvPr>
          <p:cNvSpPr/>
          <p:nvPr/>
        </p:nvSpPr>
        <p:spPr>
          <a:xfrm>
            <a:off x="417689" y="25315"/>
            <a:ext cx="1704622" cy="171308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/>
              <a:t>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3B3BBA-4AA3-480F-8501-DA4D96216784}"/>
              </a:ext>
            </a:extLst>
          </p:cNvPr>
          <p:cNvSpPr/>
          <p:nvPr/>
        </p:nvSpPr>
        <p:spPr>
          <a:xfrm>
            <a:off x="2190045" y="227104"/>
            <a:ext cx="9561688" cy="135466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LITERATURE REVIEW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0748A83-9188-4A03-B980-77610693190C}"/>
              </a:ext>
            </a:extLst>
          </p:cNvPr>
          <p:cNvSpPr txBox="1">
            <a:spLocks/>
          </p:cNvSpPr>
          <p:nvPr/>
        </p:nvSpPr>
        <p:spPr>
          <a:xfrm>
            <a:off x="838200" y="2606709"/>
            <a:ext cx="5181600" cy="35702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r>
              <a:rPr lang="en-US" sz="2400" dirty="0"/>
              <a:t>Minimum of 5-10 references</a:t>
            </a:r>
          </a:p>
          <a:p>
            <a:pPr>
              <a:buClr>
                <a:schemeClr val="accent6"/>
              </a:buClr>
            </a:pPr>
            <a:r>
              <a:rPr lang="en-US" sz="2400" dirty="0"/>
              <a:t>If you don’t have any literature, then find surrounding and supporting papers to make connections</a:t>
            </a:r>
          </a:p>
          <a:p>
            <a:pPr>
              <a:buClr>
                <a:schemeClr val="accent6"/>
              </a:buClr>
            </a:pPr>
            <a:r>
              <a:rPr lang="en-US" sz="2400" dirty="0"/>
              <a:t>Tools</a:t>
            </a:r>
          </a:p>
          <a:p>
            <a:pPr lvl="1">
              <a:buClr>
                <a:schemeClr val="accent6"/>
              </a:buClr>
            </a:pPr>
            <a:r>
              <a:rPr lang="en-US" sz="2200" dirty="0"/>
              <a:t>connectedpapers.com </a:t>
            </a:r>
          </a:p>
          <a:p>
            <a:pPr lvl="1">
              <a:buClr>
                <a:schemeClr val="accent6"/>
              </a:buClr>
            </a:pPr>
            <a:r>
              <a:rPr lang="en-US" sz="2200" dirty="0"/>
              <a:t>JANE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FB4E50-6938-A829-FBC6-85D227E9B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711" y="2450076"/>
            <a:ext cx="6092084" cy="31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30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F4EF-D9C4-A5AF-969F-244190D4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FA90B6-3BE9-3433-6447-60DA7301D61C}"/>
              </a:ext>
            </a:extLst>
          </p:cNvPr>
          <p:cNvSpPr/>
          <p:nvPr/>
        </p:nvSpPr>
        <p:spPr>
          <a:xfrm>
            <a:off x="417689" y="25315"/>
            <a:ext cx="1704622" cy="1713089"/>
          </a:xfrm>
          <a:prstGeom prst="ellipse">
            <a:avLst/>
          </a:prstGeom>
          <a:solidFill>
            <a:srgbClr val="A200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487E4-EEDA-F5B3-2CF3-D04F3763BA0A}"/>
              </a:ext>
            </a:extLst>
          </p:cNvPr>
          <p:cNvSpPr/>
          <p:nvPr/>
        </p:nvSpPr>
        <p:spPr>
          <a:xfrm>
            <a:off x="2190045" y="227104"/>
            <a:ext cx="9561688" cy="1354667"/>
          </a:xfrm>
          <a:prstGeom prst="roundRect">
            <a:avLst/>
          </a:prstGeom>
          <a:solidFill>
            <a:srgbClr val="A200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GRAMMAR MISTAKES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F49B0D8-17F1-D11A-20C1-C47241A8BDBD}"/>
              </a:ext>
            </a:extLst>
          </p:cNvPr>
          <p:cNvSpPr txBox="1">
            <a:spLocks/>
          </p:cNvSpPr>
          <p:nvPr/>
        </p:nvSpPr>
        <p:spPr>
          <a:xfrm>
            <a:off x="838200" y="2606709"/>
            <a:ext cx="5181600" cy="35702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20000"/>
              </a:buClr>
            </a:pPr>
            <a:r>
              <a:rPr lang="en-US" sz="2400" dirty="0"/>
              <a:t>Mistakes in grammar and punctuation drive the reviewers crazy!</a:t>
            </a:r>
          </a:p>
          <a:p>
            <a:pPr lvl="1">
              <a:buClr>
                <a:srgbClr val="A20000"/>
              </a:buClr>
            </a:pPr>
            <a:r>
              <a:rPr lang="en-US" sz="2200" dirty="0"/>
              <a:t>Axiom Mentor tools</a:t>
            </a:r>
          </a:p>
          <a:p>
            <a:pPr lvl="1">
              <a:buClr>
                <a:srgbClr val="A20000"/>
              </a:buClr>
            </a:pPr>
            <a:r>
              <a:rPr lang="en-US" sz="2200" dirty="0"/>
              <a:t>Strategies for editing</a:t>
            </a:r>
          </a:p>
          <a:p>
            <a:pPr lvl="1">
              <a:buClr>
                <a:srgbClr val="A20000"/>
              </a:buClr>
            </a:pPr>
            <a:r>
              <a:rPr lang="en-US" sz="2200" dirty="0"/>
              <a:t>Mentor responsibility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43717-9899-91B6-BBBC-4692CCBD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3730" y="1967023"/>
            <a:ext cx="6529661" cy="42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75BED-BE1C-DD03-43F6-F5426B9B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ACCD47-8A56-7263-FBAA-6FA0481842B4}"/>
              </a:ext>
            </a:extLst>
          </p:cNvPr>
          <p:cNvSpPr/>
          <p:nvPr/>
        </p:nvSpPr>
        <p:spPr>
          <a:xfrm>
            <a:off x="417689" y="25315"/>
            <a:ext cx="1704622" cy="1713089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F0F6A0-278E-2A88-921B-A9E00F6AAC49}"/>
              </a:ext>
            </a:extLst>
          </p:cNvPr>
          <p:cNvSpPr/>
          <p:nvPr/>
        </p:nvSpPr>
        <p:spPr>
          <a:xfrm>
            <a:off x="2190045" y="227104"/>
            <a:ext cx="9561688" cy="1354667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DATA SECURITY &amp; PRIVACY PROTECTION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43B0D35-B2AC-554B-2678-813F5AA927CF}"/>
              </a:ext>
            </a:extLst>
          </p:cNvPr>
          <p:cNvSpPr txBox="1">
            <a:spLocks/>
          </p:cNvSpPr>
          <p:nvPr/>
        </p:nvSpPr>
        <p:spPr>
          <a:xfrm>
            <a:off x="838200" y="1967023"/>
            <a:ext cx="4954404" cy="35702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</a:schemeClr>
              </a:buClr>
            </a:pPr>
            <a:r>
              <a:rPr lang="en-US" sz="2400" dirty="0"/>
              <a:t>A thorough explanation of how the privacy and confidentiality of the subjects will be protected.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n-US" sz="2400" dirty="0"/>
              <a:t>Data storage/protection and data retention policy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n-US" sz="2400" dirty="0"/>
              <a:t>Explanation should be thorough about the method of de-identification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n-US" sz="2400" dirty="0"/>
              <a:t>Risk/Benefit Analysis</a:t>
            </a:r>
          </a:p>
          <a:p>
            <a:pPr>
              <a:buClr>
                <a:schemeClr val="tx1">
                  <a:lumMod val="50000"/>
                </a:schemeClr>
              </a:buClr>
            </a:pPr>
            <a:endParaRPr lang="en-US" sz="2400" dirty="0"/>
          </a:p>
          <a:p>
            <a:pPr>
              <a:buClr>
                <a:schemeClr val="tx1">
                  <a:lumMod val="50000"/>
                </a:schemeClr>
              </a:buClr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A39FA-2523-25BA-A6AA-94DEF42B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604" y="1967023"/>
            <a:ext cx="6293674" cy="42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60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29004-0AF8-A4DC-5361-850799AD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CBC0FFE-4F45-ACC0-857E-378766C62730}"/>
              </a:ext>
            </a:extLst>
          </p:cNvPr>
          <p:cNvSpPr/>
          <p:nvPr/>
        </p:nvSpPr>
        <p:spPr>
          <a:xfrm>
            <a:off x="417689" y="25315"/>
            <a:ext cx="1704622" cy="171308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BC6DE1-ECE1-A12F-C4F2-4C9B13B9A781}"/>
              </a:ext>
            </a:extLst>
          </p:cNvPr>
          <p:cNvSpPr/>
          <p:nvPr/>
        </p:nvSpPr>
        <p:spPr>
          <a:xfrm>
            <a:off x="2190045" y="227104"/>
            <a:ext cx="9561688" cy="135466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PERMISSION TO USE DATA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E13E28D-5FC3-00D0-24F6-BB1628D4AC45}"/>
              </a:ext>
            </a:extLst>
          </p:cNvPr>
          <p:cNvSpPr txBox="1">
            <a:spLocks/>
          </p:cNvSpPr>
          <p:nvPr/>
        </p:nvSpPr>
        <p:spPr>
          <a:xfrm>
            <a:off x="1269737" y="2070174"/>
            <a:ext cx="10481995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</a:pPr>
            <a:r>
              <a:rPr lang="en-US" sz="2800" dirty="0"/>
              <a:t>Permission/authorization to use data</a:t>
            </a:r>
          </a:p>
          <a:p>
            <a:pPr lvl="1">
              <a:buClr>
                <a:srgbClr val="92D050"/>
              </a:buClr>
            </a:pPr>
            <a:r>
              <a:rPr lang="en-US" sz="2800" dirty="0"/>
              <a:t>Institutional data use request (testing information)</a:t>
            </a:r>
          </a:p>
          <a:p>
            <a:pPr lvl="1">
              <a:buClr>
                <a:srgbClr val="92D050"/>
              </a:buClr>
            </a:pPr>
            <a:r>
              <a:rPr lang="en-US" sz="2800" dirty="0"/>
              <a:t>Use of data from the practitioner’s office/hospital </a:t>
            </a:r>
            <a:br>
              <a:rPr lang="en-US" sz="2800" dirty="0"/>
            </a:br>
            <a:r>
              <a:rPr lang="en-US" sz="2800" dirty="0"/>
              <a:t>(can be emailed with the official’s signature)</a:t>
            </a:r>
          </a:p>
          <a:p>
            <a:pPr>
              <a:buClr>
                <a:srgbClr val="92D050"/>
              </a:buClr>
            </a:pPr>
            <a:endParaRPr lang="en-US" sz="2800" dirty="0"/>
          </a:p>
          <a:p>
            <a:pPr>
              <a:buClr>
                <a:srgbClr val="92D050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0063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530631"/>
            <a:ext cx="10554574" cy="3636511"/>
          </a:xfrm>
        </p:spPr>
        <p:txBody>
          <a:bodyPr>
            <a:noAutofit/>
          </a:bodyPr>
          <a:lstStyle/>
          <a:p>
            <a:r>
              <a:rPr lang="en-US" sz="2000" dirty="0"/>
              <a:t>Conflict of Interest Declaration</a:t>
            </a:r>
          </a:p>
          <a:p>
            <a:r>
              <a:rPr lang="en-US" sz="2000" dirty="0"/>
              <a:t>Copies of Surveys, Study Materials, Data Collection Tools, Permission to Use Data, Medications or Medical Instruments Being Used, etc.</a:t>
            </a:r>
          </a:p>
          <a:p>
            <a:pPr lvl="1"/>
            <a:r>
              <a:rPr lang="en-US" sz="2000" dirty="0"/>
              <a:t>Export your survey from Qualtrics</a:t>
            </a:r>
          </a:p>
          <a:p>
            <a:r>
              <a:rPr lang="en-US" sz="2000" dirty="0"/>
              <a:t>Subject Recruitment Materials (ads, flyers, questionnaires, email, etc.)</a:t>
            </a:r>
          </a:p>
          <a:p>
            <a:r>
              <a:rPr lang="en-US" sz="2000" dirty="0"/>
              <a:t>Any Other Correspondence Related to the Research Protocol (e.g., Clinical Trial Protocol, FDA Device or Drug Approvals, Investigator’s Brochure, Sponsoring Entity, Grant Proposals, etc.)</a:t>
            </a:r>
          </a:p>
          <a:p>
            <a:r>
              <a:rPr lang="en-US" sz="2000" dirty="0"/>
              <a:t>Agreement for an Outside Institution to Rely on RVU’s IRB or Agreement for RVU Students or Faculty to Rely on an Outside IRB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598773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A14CE2B0-0F0F-433D-8ED6-770921C9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7AAF0-FDFB-8770-8B80-1B39723C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Post-survey: Please complete today!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7B3AB56-81B2-C7CA-5E8D-B8E2EBE00781}"/>
              </a:ext>
            </a:extLst>
          </p:cNvPr>
          <p:cNvSpPr txBox="1">
            <a:spLocks/>
          </p:cNvSpPr>
          <p:nvPr/>
        </p:nvSpPr>
        <p:spPr>
          <a:xfrm>
            <a:off x="810001" y="5280847"/>
            <a:ext cx="4961535" cy="785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6C594-B5BE-44EA-8CEF-E5B681BD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294" y="0"/>
            <a:ext cx="6924706" cy="68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644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7525-31E4-4C51-9667-37AE7D36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F491B-EF11-3B8D-C9FB-6BF50E12A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pPr marR="0" lvl="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Describe the creation and function of an institutional review board (IRB)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0" lvl="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Describe the different types of IRB approval needed for research studies</a:t>
            </a:r>
          </a:p>
          <a:p>
            <a:pPr marR="0" lvl="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Gain confidence in preparing and mentoring IRB Applications</a:t>
            </a:r>
          </a:p>
          <a:p>
            <a:pPr marR="0" lvl="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Make IRB approval faster and easier</a:t>
            </a:r>
          </a:p>
          <a:p>
            <a:pPr marR="0" lvl="0">
              <a:buFont typeface="Courier New" panose="02070309020205020404" pitchFamily="49" charset="0"/>
              <a:buChar char="o"/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Objectives - About">
            <a:extLst>
              <a:ext uri="{FF2B5EF4-FFF2-40B4-BE49-F238E27FC236}">
                <a16:creationId xmlns:a16="http://schemas.microsoft.com/office/drawing/2014/main" id="{87A38469-D3D1-B51D-008F-F626D33B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r="7948" b="2"/>
          <a:stretch/>
        </p:blipFill>
        <p:spPr bwMode="auto">
          <a:xfrm>
            <a:off x="7410517" y="1258529"/>
            <a:ext cx="3832042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7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83A341-BD44-4CC6-98EA-1A340BAD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0C64351-D358-462B-8481-0A9C4420E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BC1C7-C86A-418A-AA09-54B4C013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 fontScale="90000"/>
          </a:bodyPr>
          <a:lstStyle/>
          <a:p>
            <a:r>
              <a:rPr lang="en-US" dirty="0"/>
              <a:t>INSTITUTIONAL REVIEW BOARD (IRB)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9178-37EF-48B2-AFB2-1AB0201D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IRBs must review all projects that meet the definition of research and that involve human subjects PRIOR to any data collection. 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IRB determines the appropriate level of review: exempt, expeditated, or full-board.​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IRB members have completed additional certification and must ensure applications/human subject research protocols follow federal laws​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C47847B4-34AE-4784-9831-6525319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AAE5C662-610D-6426-9717-A9AB0DE5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0517" y="1507610"/>
            <a:ext cx="3832042" cy="383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8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0B27-5A9B-4905-AA50-0CDA99E3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IRB REVIEW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CD0C4E-9BAC-41ED-A9B1-33F56D5D35BD}"/>
              </a:ext>
            </a:extLst>
          </p:cNvPr>
          <p:cNvSpPr/>
          <p:nvPr/>
        </p:nvSpPr>
        <p:spPr>
          <a:xfrm>
            <a:off x="620485" y="2242457"/>
            <a:ext cx="3331029" cy="75111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EXEMPT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9966E-CE97-4B94-8390-7792450298C0}"/>
              </a:ext>
            </a:extLst>
          </p:cNvPr>
          <p:cNvSpPr/>
          <p:nvPr/>
        </p:nvSpPr>
        <p:spPr>
          <a:xfrm>
            <a:off x="4582887" y="2242457"/>
            <a:ext cx="3287484" cy="7511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EXPEDITED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EDAD64-8C2A-45AB-80AE-0EC07E7DE63A}"/>
              </a:ext>
            </a:extLst>
          </p:cNvPr>
          <p:cNvSpPr/>
          <p:nvPr/>
        </p:nvSpPr>
        <p:spPr>
          <a:xfrm>
            <a:off x="8469086" y="2242457"/>
            <a:ext cx="3309257" cy="75111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FULL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B648D1-E34C-43A9-8C7D-AA8E0C3D9497}"/>
              </a:ext>
            </a:extLst>
          </p:cNvPr>
          <p:cNvSpPr/>
          <p:nvPr/>
        </p:nvSpPr>
        <p:spPr>
          <a:xfrm>
            <a:off x="478972" y="3048001"/>
            <a:ext cx="3635828" cy="366848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i="1" dirty="0">
                <a:solidFill>
                  <a:schemeClr val="tx1"/>
                </a:solidFill>
              </a:rPr>
              <a:t>exempt</a:t>
            </a:r>
            <a:r>
              <a:rPr lang="en-US" sz="2000" dirty="0">
                <a:solidFill>
                  <a:schemeClr val="tx1"/>
                </a:solidFill>
              </a:rPr>
              <a:t> from the specific regulations and requirements in Title 45, Part 46 of the Code of Federal Regulations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fontAlgn="base"/>
            <a:r>
              <a:rPr lang="en-US" sz="2000" dirty="0">
                <a:solidFill>
                  <a:schemeClr val="tx1"/>
                </a:solidFill>
              </a:rPr>
              <a:t>EXAMPLES: 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Surveys/Interviews with no PPI​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Minimal Risk​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Educational practices​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0951D4-4140-4AF2-92D2-3E39A8F0F16B}"/>
              </a:ext>
            </a:extLst>
          </p:cNvPr>
          <p:cNvSpPr/>
          <p:nvPr/>
        </p:nvSpPr>
        <p:spPr>
          <a:xfrm>
            <a:off x="4408715" y="3048001"/>
            <a:ext cx="3635828" cy="36684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2060"/>
                </a:solidFill>
              </a:rPr>
              <a:t>no more than minimal risk but which do not meet any of the criteria for exempt status​​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fontAlgn="base"/>
            <a:r>
              <a:rPr lang="en-US" sz="2000" dirty="0">
                <a:solidFill>
                  <a:srgbClr val="002060"/>
                </a:solidFill>
              </a:rPr>
              <a:t>EXAMPLES:  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Digital data collection​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Noninvasive 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procedures routinely employed in clinical practice​</a:t>
            </a:r>
          </a:p>
          <a:p>
            <a:pPr fontAlgn="base"/>
            <a:r>
              <a:rPr lang="en-US" sz="2000" dirty="0">
                <a:solidFill>
                  <a:srgbClr val="002060"/>
                </a:solidFill>
              </a:rPr>
              <a:t>​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D92F3B-2832-40F8-ADE9-E6131A7A7B81}"/>
              </a:ext>
            </a:extLst>
          </p:cNvPr>
          <p:cNvSpPr/>
          <p:nvPr/>
        </p:nvSpPr>
        <p:spPr>
          <a:xfrm>
            <a:off x="8338458" y="3048001"/>
            <a:ext cx="3635828" cy="36684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2060"/>
                </a:solidFill>
              </a:rPr>
              <a:t>research that does not qualify for Exempt or Expedited Review as previously defined​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fontAlgn="base"/>
            <a:r>
              <a:rPr lang="en-US" sz="2000" dirty="0">
                <a:solidFill>
                  <a:srgbClr val="002060"/>
                </a:solidFill>
              </a:rPr>
              <a:t>EXAMPLES: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More than minimal risk​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Vulnerable 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populations​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Psychological stress​</a:t>
            </a:r>
          </a:p>
          <a:p>
            <a:pPr fontAlgn="base"/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7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4105F-4C1F-44C1-810E-E8132250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01"/>
            <a:ext cx="12192000" cy="6461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5C7EB6-6897-3847-71D6-E48FD42B6891}"/>
              </a:ext>
            </a:extLst>
          </p:cNvPr>
          <p:cNvSpPr txBox="1"/>
          <p:nvPr/>
        </p:nvSpPr>
        <p:spPr>
          <a:xfrm>
            <a:off x="1329267" y="2074333"/>
            <a:ext cx="8983133" cy="2554545"/>
          </a:xfrm>
          <a:prstGeom prst="rect">
            <a:avLst/>
          </a:prstGeom>
          <a:solidFill>
            <a:srgbClr val="60A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Contact Laura Dement (</a:t>
            </a:r>
            <a:r>
              <a:rPr lang="en-US" sz="4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ldement@rvu.edu</a:t>
            </a:r>
            <a:r>
              <a:rPr lang="en-US" sz="4000" b="1" dirty="0"/>
              <a:t>) for specific instructions and what </a:t>
            </a:r>
          </a:p>
          <a:p>
            <a:pPr algn="ctr"/>
            <a:r>
              <a:rPr lang="en-US" sz="4000" b="1" dirty="0"/>
              <a:t>certifications are needed</a:t>
            </a:r>
          </a:p>
        </p:txBody>
      </p:sp>
    </p:spTree>
    <p:extLst>
      <p:ext uri="{BB962C8B-B14F-4D97-AF65-F5344CB8AC3E}">
        <p14:creationId xmlns:p14="http://schemas.microsoft.com/office/powerpoint/2010/main" val="22687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9C485-F7B3-F5D7-44D1-97ACD7F4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366"/>
            <a:ext cx="12192000" cy="62012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BB0F7A0-8C43-5A51-24E7-31BFA434E041}"/>
              </a:ext>
            </a:extLst>
          </p:cNvPr>
          <p:cNvSpPr/>
          <p:nvPr/>
        </p:nvSpPr>
        <p:spPr>
          <a:xfrm>
            <a:off x="5050177" y="1730368"/>
            <a:ext cx="688490" cy="559397"/>
          </a:xfrm>
          <a:prstGeom prst="ellipse">
            <a:avLst/>
          </a:prstGeom>
          <a:noFill/>
          <a:ln w="38100">
            <a:solidFill>
              <a:srgbClr val="60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031695-6E51-EED9-8AEA-875377284827}"/>
              </a:ext>
            </a:extLst>
          </p:cNvPr>
          <p:cNvSpPr/>
          <p:nvPr/>
        </p:nvSpPr>
        <p:spPr>
          <a:xfrm>
            <a:off x="-132050" y="3352621"/>
            <a:ext cx="1592132" cy="290456"/>
          </a:xfrm>
          <a:prstGeom prst="ellipse">
            <a:avLst/>
          </a:prstGeom>
          <a:noFill/>
          <a:ln w="38100">
            <a:solidFill>
              <a:srgbClr val="60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A1114-97C5-E165-588F-D45228FA1E88}"/>
              </a:ext>
            </a:extLst>
          </p:cNvPr>
          <p:cNvSpPr txBox="1"/>
          <p:nvPr/>
        </p:nvSpPr>
        <p:spPr>
          <a:xfrm>
            <a:off x="3920074" y="2641778"/>
            <a:ext cx="53847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Link to IRB website, detailed instructions, etc.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D272D5-BFFB-9161-1AFE-3D59DCE16E50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1600200" y="2207843"/>
            <a:ext cx="3550804" cy="1221157"/>
          </a:xfrm>
          <a:prstGeom prst="straightConnector1">
            <a:avLst/>
          </a:prstGeom>
          <a:ln w="76200">
            <a:solidFill>
              <a:srgbClr val="60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9991C-BD47-4943-8325-3D47FFDC9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71" y="0"/>
            <a:ext cx="912365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93B9071-F2AD-1BA4-AFB6-B45A2F2DA031}"/>
              </a:ext>
            </a:extLst>
          </p:cNvPr>
          <p:cNvGrpSpPr/>
          <p:nvPr/>
        </p:nvGrpSpPr>
        <p:grpSpPr>
          <a:xfrm>
            <a:off x="1752600" y="575775"/>
            <a:ext cx="8228258" cy="2201292"/>
            <a:chOff x="1752600" y="575775"/>
            <a:chExt cx="8228258" cy="220129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3C2F92D-C929-60C8-72CE-51E0E7592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3600" y="1219604"/>
              <a:ext cx="3516260" cy="1290006"/>
            </a:xfrm>
            <a:prstGeom prst="straightConnector1">
              <a:avLst/>
            </a:prstGeom>
            <a:ln w="76200">
              <a:solidFill>
                <a:srgbClr val="60A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9FAC16-257C-342C-C26C-B4F7FDF21372}"/>
                </a:ext>
              </a:extLst>
            </p:cNvPr>
            <p:cNvSpPr txBox="1"/>
            <p:nvPr/>
          </p:nvSpPr>
          <p:spPr>
            <a:xfrm>
              <a:off x="6919860" y="575775"/>
              <a:ext cx="3060998" cy="923330"/>
            </a:xfrm>
            <a:prstGeom prst="rect">
              <a:avLst/>
            </a:prstGeom>
            <a:solidFill>
              <a:srgbClr val="60A5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Consent form templates, RVU Institutional Data Requests, etc.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A166D0-0492-0F48-5CED-7AF58BCCAF02}"/>
                </a:ext>
              </a:extLst>
            </p:cNvPr>
            <p:cNvSpPr/>
            <p:nvPr/>
          </p:nvSpPr>
          <p:spPr>
            <a:xfrm>
              <a:off x="1752600" y="2286000"/>
              <a:ext cx="1557867" cy="491067"/>
            </a:xfrm>
            <a:prstGeom prst="ellipse">
              <a:avLst/>
            </a:prstGeom>
            <a:noFill/>
            <a:ln w="38100">
              <a:solidFill>
                <a:srgbClr val="60A5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668717-F044-7D51-2204-E7F5C3023F43}"/>
              </a:ext>
            </a:extLst>
          </p:cNvPr>
          <p:cNvGrpSpPr/>
          <p:nvPr/>
        </p:nvGrpSpPr>
        <p:grpSpPr>
          <a:xfrm>
            <a:off x="1735670" y="1551664"/>
            <a:ext cx="8082206" cy="1584305"/>
            <a:chOff x="1735670" y="1551664"/>
            <a:chExt cx="8082206" cy="158430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44886D1-643E-5BF0-DC08-999103BB88D5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3310467" y="1874830"/>
              <a:ext cx="3446411" cy="1062172"/>
            </a:xfrm>
            <a:prstGeom prst="straightConnector1">
              <a:avLst/>
            </a:prstGeom>
            <a:ln w="76200">
              <a:solidFill>
                <a:srgbClr val="60A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3BE1A7-8DB8-C257-AD9D-AF45E10C1683}"/>
                </a:ext>
              </a:extLst>
            </p:cNvPr>
            <p:cNvSpPr txBox="1"/>
            <p:nvPr/>
          </p:nvSpPr>
          <p:spPr>
            <a:xfrm>
              <a:off x="6756878" y="1551664"/>
              <a:ext cx="3060998" cy="646331"/>
            </a:xfrm>
            <a:prstGeom prst="rect">
              <a:avLst/>
            </a:prstGeom>
            <a:solidFill>
              <a:srgbClr val="60A5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Click here to start an IRB application.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028D19-6A29-E7CD-2B45-2C9EFADD56A3}"/>
                </a:ext>
              </a:extLst>
            </p:cNvPr>
            <p:cNvSpPr/>
            <p:nvPr/>
          </p:nvSpPr>
          <p:spPr>
            <a:xfrm>
              <a:off x="1735670" y="2738035"/>
              <a:ext cx="1557867" cy="397934"/>
            </a:xfrm>
            <a:prstGeom prst="ellipse">
              <a:avLst/>
            </a:prstGeom>
            <a:noFill/>
            <a:ln w="38100">
              <a:solidFill>
                <a:srgbClr val="60A5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611267-EE59-5169-A8D1-29D1A700A1EB}"/>
              </a:ext>
            </a:extLst>
          </p:cNvPr>
          <p:cNvGrpSpPr/>
          <p:nvPr/>
        </p:nvGrpSpPr>
        <p:grpSpPr>
          <a:xfrm>
            <a:off x="1761065" y="3082883"/>
            <a:ext cx="7965793" cy="2030982"/>
            <a:chOff x="1761065" y="3082883"/>
            <a:chExt cx="7965793" cy="20309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05C90A-3A61-3DBE-51E9-7B9B0C3A7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8932" y="3447482"/>
              <a:ext cx="3346928" cy="1287758"/>
            </a:xfrm>
            <a:prstGeom prst="straightConnector1">
              <a:avLst/>
            </a:prstGeom>
            <a:ln w="76200">
              <a:solidFill>
                <a:srgbClr val="60A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C08F2F-1F30-CC16-4955-5D6838463AA0}"/>
                </a:ext>
              </a:extLst>
            </p:cNvPr>
            <p:cNvSpPr txBox="1"/>
            <p:nvPr/>
          </p:nvSpPr>
          <p:spPr>
            <a:xfrm>
              <a:off x="6665860" y="3082883"/>
              <a:ext cx="3060998" cy="923330"/>
            </a:xfrm>
            <a:prstGeom prst="rect">
              <a:avLst/>
            </a:prstGeom>
            <a:solidFill>
              <a:srgbClr val="60A5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OPTIONAL: upload your CITI training certificates here.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5202D0-EDF6-C4F6-B14D-C67FB2F0B575}"/>
                </a:ext>
              </a:extLst>
            </p:cNvPr>
            <p:cNvSpPr/>
            <p:nvPr/>
          </p:nvSpPr>
          <p:spPr>
            <a:xfrm>
              <a:off x="1761065" y="4575305"/>
              <a:ext cx="1557867" cy="538560"/>
            </a:xfrm>
            <a:prstGeom prst="ellipse">
              <a:avLst/>
            </a:prstGeom>
            <a:noFill/>
            <a:ln w="38100">
              <a:solidFill>
                <a:srgbClr val="60A5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30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11350"/>
            <a:ext cx="569595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Set up concrete project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for validated surveys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every question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the order of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Limit survey length and question complexity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word the question/statement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 it simple for respondents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Survey Bootcamp Recording</a:t>
            </a:r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026" name="Picture 2" descr="8 Ways to Conduct Survey Testing and Top 7 Benefits | SurveyLeg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93" y="2168929"/>
            <a:ext cx="5477504" cy="319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3243" y="2284126"/>
            <a:ext cx="655093" cy="820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54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89b5f22-9375-49b0-9a5a-3570774c3c4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a8eb46e-e4fc-4258-9766-8a5c9b4eaa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2d996cf-bc53-475c-8daa-bca05055da3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d728302-1373-4d84-ba9c-2e21fb8cb7e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aaedf6-2a78-48f0-87d3-c0cc3764bb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2349b06-b4b9-470c-99b1-29a053f2839d"/>
</p:tagLst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1811</TotalTime>
  <Words>1825</Words>
  <Application>Microsoft Office PowerPoint</Application>
  <PresentationFormat>Widescreen</PresentationFormat>
  <Paragraphs>202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Calibri</vt:lpstr>
      <vt:lpstr>Century Gothic</vt:lpstr>
      <vt:lpstr>Courier New</vt:lpstr>
      <vt:lpstr>Nirmala UI</vt:lpstr>
      <vt:lpstr>Times New Roman</vt:lpstr>
      <vt:lpstr>Wingdings</vt:lpstr>
      <vt:lpstr>Wingdings 2</vt:lpstr>
      <vt:lpstr>Quotable</vt:lpstr>
      <vt:lpstr>Pre-survey: Please complete before we start.</vt:lpstr>
      <vt:lpstr>IRB 101 &amp; COMMON IRB MISTAKES</vt:lpstr>
      <vt:lpstr>OBJECTIVES</vt:lpstr>
      <vt:lpstr>INSTITUTIONAL REVIEW BOARD (IRB)</vt:lpstr>
      <vt:lpstr>TYPES OF IRB REVIEW</vt:lpstr>
      <vt:lpstr>PowerPoint Presentation</vt:lpstr>
      <vt:lpstr>PowerPoint Presentation</vt:lpstr>
      <vt:lpstr>PowerPoint Presentation</vt:lpstr>
      <vt:lpstr>SURVEY BEST PRACTICES</vt:lpstr>
      <vt:lpstr>MEDICAL RECORD 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THE IRB CONSIDER IN ITS REVIEW?</vt:lpstr>
      <vt:lpstr>PowerPoint Presentation</vt:lpstr>
      <vt:lpstr>PowerPoint Presentation</vt:lpstr>
      <vt:lpstr>PowerPoint Presentation</vt:lpstr>
      <vt:lpstr>Protected Health Information (PHI)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IMPORTANT DOCUMENTS</vt:lpstr>
      <vt:lpstr>Post-survey: Please complete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Writing Workshop</dc:title>
  <dc:creator>Jennifer Hellier, PhD</dc:creator>
  <cp:lastModifiedBy>Amanda Brooks, PhD</cp:lastModifiedBy>
  <cp:revision>4</cp:revision>
  <dcterms:created xsi:type="dcterms:W3CDTF">2023-03-15T20:43:26Z</dcterms:created>
  <dcterms:modified xsi:type="dcterms:W3CDTF">2025-01-30T16:33:10Z</dcterms:modified>
</cp:coreProperties>
</file>