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82" r:id="rId8"/>
    <p:sldId id="259" r:id="rId9"/>
    <p:sldId id="260" r:id="rId10"/>
    <p:sldId id="261" r:id="rId11"/>
    <p:sldId id="293" r:id="rId12"/>
    <p:sldId id="263" r:id="rId13"/>
    <p:sldId id="264" r:id="rId14"/>
    <p:sldId id="266" r:id="rId15"/>
    <p:sldId id="267" r:id="rId16"/>
    <p:sldId id="268" r:id="rId17"/>
    <p:sldId id="269" r:id="rId18"/>
    <p:sldId id="294" r:id="rId19"/>
    <p:sldId id="286" r:id="rId20"/>
    <p:sldId id="270" r:id="rId21"/>
    <p:sldId id="273" r:id="rId22"/>
    <p:sldId id="284" r:id="rId23"/>
    <p:sldId id="290" r:id="rId24"/>
    <p:sldId id="271" r:id="rId25"/>
    <p:sldId id="274" r:id="rId26"/>
    <p:sldId id="275" r:id="rId27"/>
    <p:sldId id="295" r:id="rId28"/>
    <p:sldId id="277" r:id="rId29"/>
    <p:sldId id="287" r:id="rId30"/>
    <p:sldId id="289" r:id="rId31"/>
    <p:sldId id="278" r:id="rId32"/>
    <p:sldId id="279" r:id="rId33"/>
    <p:sldId id="288" r:id="rId34"/>
    <p:sldId id="280"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FDFCFA"/>
    <a:srgbClr val="004AAD"/>
    <a:srgbClr val="20407F"/>
    <a:srgbClr val="F9A11B"/>
    <a:srgbClr val="00BBD4"/>
    <a:srgbClr val="F4722B"/>
    <a:srgbClr val="8EC7D7"/>
    <a:srgbClr val="9F232D"/>
    <a:srgbClr val="0772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111" d="100"/>
          <a:sy n="111" d="100"/>
        </p:scale>
        <p:origin x="4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F9C1-CB96-425B-97E8-84A5595815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B2A11A-4C10-454C-BB9F-D25245300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3D4185-C27B-4741-B369-1FFE19B0E8AE}"/>
              </a:ext>
            </a:extLst>
          </p:cNvPr>
          <p:cNvSpPr>
            <a:spLocks noGrp="1"/>
          </p:cNvSpPr>
          <p:nvPr>
            <p:ph type="dt" sz="half" idx="10"/>
          </p:nvPr>
        </p:nvSpPr>
        <p:spPr/>
        <p:txBody>
          <a:bodyPr/>
          <a:lstStyle/>
          <a:p>
            <a:fld id="{405311F4-43E6-46B5-8275-B2BFBA891019}" type="datetimeFigureOut">
              <a:rPr lang="en-US" smtClean="0"/>
              <a:t>5/16/2024</a:t>
            </a:fld>
            <a:endParaRPr lang="en-US"/>
          </a:p>
        </p:txBody>
      </p:sp>
      <p:sp>
        <p:nvSpPr>
          <p:cNvPr id="5" name="Footer Placeholder 4">
            <a:extLst>
              <a:ext uri="{FF2B5EF4-FFF2-40B4-BE49-F238E27FC236}">
                <a16:creationId xmlns:a16="http://schemas.microsoft.com/office/drawing/2014/main" id="{9A27B907-3314-41D2-A6AD-8BEB97E94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62CA4-8D48-41EA-B937-E7025CFAA9AA}"/>
              </a:ext>
            </a:extLst>
          </p:cNvPr>
          <p:cNvSpPr>
            <a:spLocks noGrp="1"/>
          </p:cNvSpPr>
          <p:nvPr>
            <p:ph type="sldNum" sz="quarter" idx="12"/>
          </p:nvPr>
        </p:nvSpPr>
        <p:spPr/>
        <p:txBody>
          <a:bodyPr/>
          <a:lstStyle/>
          <a:p>
            <a:fld id="{60124DC5-6833-4654-A28C-AF9BB9874B7A}" type="slidenum">
              <a:rPr lang="en-US" smtClean="0"/>
              <a:t>‹#›</a:t>
            </a:fld>
            <a:endParaRPr lang="en-US"/>
          </a:p>
        </p:txBody>
      </p:sp>
    </p:spTree>
    <p:extLst>
      <p:ext uri="{BB962C8B-B14F-4D97-AF65-F5344CB8AC3E}">
        <p14:creationId xmlns:p14="http://schemas.microsoft.com/office/powerpoint/2010/main" val="89909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B066-8B55-4D5D-A520-68B80B2E79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E4C053-8B73-4134-8C45-EB15CC8F4E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7F307-B238-42F1-80D0-FCD799D9B3B8}"/>
              </a:ext>
            </a:extLst>
          </p:cNvPr>
          <p:cNvSpPr>
            <a:spLocks noGrp="1"/>
          </p:cNvSpPr>
          <p:nvPr>
            <p:ph type="dt" sz="half" idx="10"/>
          </p:nvPr>
        </p:nvSpPr>
        <p:spPr/>
        <p:txBody>
          <a:bodyPr/>
          <a:lstStyle/>
          <a:p>
            <a:fld id="{405311F4-43E6-46B5-8275-B2BFBA891019}" type="datetimeFigureOut">
              <a:rPr lang="en-US" smtClean="0"/>
              <a:t>5/16/2024</a:t>
            </a:fld>
            <a:endParaRPr lang="en-US"/>
          </a:p>
        </p:txBody>
      </p:sp>
      <p:sp>
        <p:nvSpPr>
          <p:cNvPr id="5" name="Footer Placeholder 4">
            <a:extLst>
              <a:ext uri="{FF2B5EF4-FFF2-40B4-BE49-F238E27FC236}">
                <a16:creationId xmlns:a16="http://schemas.microsoft.com/office/drawing/2014/main" id="{C72A2F30-31D4-4D6F-B392-DCCE9B507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B7692-CF1E-44C0-B29F-2E33DF3E1790}"/>
              </a:ext>
            </a:extLst>
          </p:cNvPr>
          <p:cNvSpPr>
            <a:spLocks noGrp="1"/>
          </p:cNvSpPr>
          <p:nvPr>
            <p:ph type="sldNum" sz="quarter" idx="12"/>
          </p:nvPr>
        </p:nvSpPr>
        <p:spPr/>
        <p:txBody>
          <a:bodyPr/>
          <a:lstStyle/>
          <a:p>
            <a:fld id="{60124DC5-6833-4654-A28C-AF9BB9874B7A}" type="slidenum">
              <a:rPr lang="en-US" smtClean="0"/>
              <a:t>‹#›</a:t>
            </a:fld>
            <a:endParaRPr lang="en-US"/>
          </a:p>
        </p:txBody>
      </p:sp>
    </p:spTree>
    <p:extLst>
      <p:ext uri="{BB962C8B-B14F-4D97-AF65-F5344CB8AC3E}">
        <p14:creationId xmlns:p14="http://schemas.microsoft.com/office/powerpoint/2010/main" val="1750957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0FEB41-6EFE-4DCB-B030-4ABBBFEE88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15FF75-1773-4434-B401-34F27FB3DF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F8FC5-E041-463D-BC11-9FE5F95900B4}"/>
              </a:ext>
            </a:extLst>
          </p:cNvPr>
          <p:cNvSpPr>
            <a:spLocks noGrp="1"/>
          </p:cNvSpPr>
          <p:nvPr>
            <p:ph type="dt" sz="half" idx="10"/>
          </p:nvPr>
        </p:nvSpPr>
        <p:spPr/>
        <p:txBody>
          <a:bodyPr/>
          <a:lstStyle/>
          <a:p>
            <a:fld id="{405311F4-43E6-46B5-8275-B2BFBA891019}" type="datetimeFigureOut">
              <a:rPr lang="en-US" smtClean="0"/>
              <a:t>5/16/2024</a:t>
            </a:fld>
            <a:endParaRPr lang="en-US"/>
          </a:p>
        </p:txBody>
      </p:sp>
      <p:sp>
        <p:nvSpPr>
          <p:cNvPr id="5" name="Footer Placeholder 4">
            <a:extLst>
              <a:ext uri="{FF2B5EF4-FFF2-40B4-BE49-F238E27FC236}">
                <a16:creationId xmlns:a16="http://schemas.microsoft.com/office/drawing/2014/main" id="{547789EC-33E3-4560-AAB2-39E6C4E09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41F57-ED21-49FB-BE3C-2AC498C98DA7}"/>
              </a:ext>
            </a:extLst>
          </p:cNvPr>
          <p:cNvSpPr>
            <a:spLocks noGrp="1"/>
          </p:cNvSpPr>
          <p:nvPr>
            <p:ph type="sldNum" sz="quarter" idx="12"/>
          </p:nvPr>
        </p:nvSpPr>
        <p:spPr/>
        <p:txBody>
          <a:bodyPr/>
          <a:lstStyle/>
          <a:p>
            <a:fld id="{60124DC5-6833-4654-A28C-AF9BB9874B7A}" type="slidenum">
              <a:rPr lang="en-US" smtClean="0"/>
              <a:t>‹#›</a:t>
            </a:fld>
            <a:endParaRPr lang="en-US"/>
          </a:p>
        </p:txBody>
      </p:sp>
    </p:spTree>
    <p:extLst>
      <p:ext uri="{BB962C8B-B14F-4D97-AF65-F5344CB8AC3E}">
        <p14:creationId xmlns:p14="http://schemas.microsoft.com/office/powerpoint/2010/main" val="260204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90CC-29D6-42E4-A100-5F033062C2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210C9-99AB-4E24-8A3A-49516B4990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CC88B9-7569-48F2-9266-037236C47859}"/>
              </a:ext>
            </a:extLst>
          </p:cNvPr>
          <p:cNvSpPr>
            <a:spLocks noGrp="1"/>
          </p:cNvSpPr>
          <p:nvPr>
            <p:ph type="dt" sz="half" idx="10"/>
          </p:nvPr>
        </p:nvSpPr>
        <p:spPr/>
        <p:txBody>
          <a:bodyPr/>
          <a:lstStyle/>
          <a:p>
            <a:fld id="{405311F4-43E6-46B5-8275-B2BFBA891019}" type="datetimeFigureOut">
              <a:rPr lang="en-US" smtClean="0"/>
              <a:t>5/16/2024</a:t>
            </a:fld>
            <a:endParaRPr lang="en-US"/>
          </a:p>
        </p:txBody>
      </p:sp>
      <p:sp>
        <p:nvSpPr>
          <p:cNvPr id="5" name="Footer Placeholder 4">
            <a:extLst>
              <a:ext uri="{FF2B5EF4-FFF2-40B4-BE49-F238E27FC236}">
                <a16:creationId xmlns:a16="http://schemas.microsoft.com/office/drawing/2014/main" id="{BF774803-501E-404E-ABFE-9C390FCD1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90FBC-299E-4429-A9A8-0F4BA051C252}"/>
              </a:ext>
            </a:extLst>
          </p:cNvPr>
          <p:cNvSpPr>
            <a:spLocks noGrp="1"/>
          </p:cNvSpPr>
          <p:nvPr>
            <p:ph type="sldNum" sz="quarter" idx="12"/>
          </p:nvPr>
        </p:nvSpPr>
        <p:spPr/>
        <p:txBody>
          <a:bodyPr/>
          <a:lstStyle/>
          <a:p>
            <a:fld id="{60124DC5-6833-4654-A28C-AF9BB9874B7A}" type="slidenum">
              <a:rPr lang="en-US" smtClean="0"/>
              <a:t>‹#›</a:t>
            </a:fld>
            <a:endParaRPr lang="en-US"/>
          </a:p>
        </p:txBody>
      </p:sp>
    </p:spTree>
    <p:extLst>
      <p:ext uri="{BB962C8B-B14F-4D97-AF65-F5344CB8AC3E}">
        <p14:creationId xmlns:p14="http://schemas.microsoft.com/office/powerpoint/2010/main" val="111253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2913C-46CB-446F-AC87-B53B9DF799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D3F4F6-8F09-40C6-A581-5A193C701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B04ACC-C1B4-4C1F-AF9C-0908B8829FBD}"/>
              </a:ext>
            </a:extLst>
          </p:cNvPr>
          <p:cNvSpPr>
            <a:spLocks noGrp="1"/>
          </p:cNvSpPr>
          <p:nvPr>
            <p:ph type="dt" sz="half" idx="10"/>
          </p:nvPr>
        </p:nvSpPr>
        <p:spPr/>
        <p:txBody>
          <a:bodyPr/>
          <a:lstStyle/>
          <a:p>
            <a:fld id="{405311F4-43E6-46B5-8275-B2BFBA891019}" type="datetimeFigureOut">
              <a:rPr lang="en-US" smtClean="0"/>
              <a:t>5/16/2024</a:t>
            </a:fld>
            <a:endParaRPr lang="en-US"/>
          </a:p>
        </p:txBody>
      </p:sp>
      <p:sp>
        <p:nvSpPr>
          <p:cNvPr id="5" name="Footer Placeholder 4">
            <a:extLst>
              <a:ext uri="{FF2B5EF4-FFF2-40B4-BE49-F238E27FC236}">
                <a16:creationId xmlns:a16="http://schemas.microsoft.com/office/drawing/2014/main" id="{758A3951-1A79-46AB-A305-10F2829157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CFF79-FD3E-4689-A897-AED90ACF0103}"/>
              </a:ext>
            </a:extLst>
          </p:cNvPr>
          <p:cNvSpPr>
            <a:spLocks noGrp="1"/>
          </p:cNvSpPr>
          <p:nvPr>
            <p:ph type="sldNum" sz="quarter" idx="12"/>
          </p:nvPr>
        </p:nvSpPr>
        <p:spPr/>
        <p:txBody>
          <a:bodyPr/>
          <a:lstStyle/>
          <a:p>
            <a:fld id="{60124DC5-6833-4654-A28C-AF9BB9874B7A}" type="slidenum">
              <a:rPr lang="en-US" smtClean="0"/>
              <a:t>‹#›</a:t>
            </a:fld>
            <a:endParaRPr lang="en-US"/>
          </a:p>
        </p:txBody>
      </p:sp>
    </p:spTree>
    <p:extLst>
      <p:ext uri="{BB962C8B-B14F-4D97-AF65-F5344CB8AC3E}">
        <p14:creationId xmlns:p14="http://schemas.microsoft.com/office/powerpoint/2010/main" val="3205767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84C58-7DE0-47CD-BBF3-2976B2AC4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AEEDC-7BA3-4EA5-A0C8-21ED046CFB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E4BBFF-52C0-4109-95BC-8230E36FDF4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6EDEFC-7C14-48CE-9DA2-6DAD7517CB0A}"/>
              </a:ext>
            </a:extLst>
          </p:cNvPr>
          <p:cNvSpPr>
            <a:spLocks noGrp="1"/>
          </p:cNvSpPr>
          <p:nvPr>
            <p:ph type="dt" sz="half" idx="10"/>
          </p:nvPr>
        </p:nvSpPr>
        <p:spPr/>
        <p:txBody>
          <a:bodyPr/>
          <a:lstStyle/>
          <a:p>
            <a:fld id="{405311F4-43E6-46B5-8275-B2BFBA891019}" type="datetimeFigureOut">
              <a:rPr lang="en-US" smtClean="0"/>
              <a:t>5/16/2024</a:t>
            </a:fld>
            <a:endParaRPr lang="en-US"/>
          </a:p>
        </p:txBody>
      </p:sp>
      <p:sp>
        <p:nvSpPr>
          <p:cNvPr id="6" name="Footer Placeholder 5">
            <a:extLst>
              <a:ext uri="{FF2B5EF4-FFF2-40B4-BE49-F238E27FC236}">
                <a16:creationId xmlns:a16="http://schemas.microsoft.com/office/drawing/2014/main" id="{1A52ABE4-FDC9-440F-9F58-8C12B33D5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57EDF-D738-4F1F-B043-78F76695F52E}"/>
              </a:ext>
            </a:extLst>
          </p:cNvPr>
          <p:cNvSpPr>
            <a:spLocks noGrp="1"/>
          </p:cNvSpPr>
          <p:nvPr>
            <p:ph type="sldNum" sz="quarter" idx="12"/>
          </p:nvPr>
        </p:nvSpPr>
        <p:spPr/>
        <p:txBody>
          <a:bodyPr/>
          <a:lstStyle/>
          <a:p>
            <a:fld id="{60124DC5-6833-4654-A28C-AF9BB9874B7A}" type="slidenum">
              <a:rPr lang="en-US" smtClean="0"/>
              <a:t>‹#›</a:t>
            </a:fld>
            <a:endParaRPr lang="en-US"/>
          </a:p>
        </p:txBody>
      </p:sp>
    </p:spTree>
    <p:extLst>
      <p:ext uri="{BB962C8B-B14F-4D97-AF65-F5344CB8AC3E}">
        <p14:creationId xmlns:p14="http://schemas.microsoft.com/office/powerpoint/2010/main" val="241343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2A7E-4B59-45DD-A131-539F45B2F2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DE2B33-2D93-4C61-BA53-7D51739F95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C8CC50-5502-4ADC-9EEF-714FC1A884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F4702-AE86-4054-97FD-88B16B7B63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906EB07-4519-4BE3-9659-8ED85A5631C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0E8CDF-9BC6-4BCA-919D-83FF00030782}"/>
              </a:ext>
            </a:extLst>
          </p:cNvPr>
          <p:cNvSpPr>
            <a:spLocks noGrp="1"/>
          </p:cNvSpPr>
          <p:nvPr>
            <p:ph type="dt" sz="half" idx="10"/>
          </p:nvPr>
        </p:nvSpPr>
        <p:spPr/>
        <p:txBody>
          <a:bodyPr/>
          <a:lstStyle/>
          <a:p>
            <a:fld id="{405311F4-43E6-46B5-8275-B2BFBA891019}" type="datetimeFigureOut">
              <a:rPr lang="en-US" smtClean="0"/>
              <a:t>5/16/2024</a:t>
            </a:fld>
            <a:endParaRPr lang="en-US"/>
          </a:p>
        </p:txBody>
      </p:sp>
      <p:sp>
        <p:nvSpPr>
          <p:cNvPr id="8" name="Footer Placeholder 7">
            <a:extLst>
              <a:ext uri="{FF2B5EF4-FFF2-40B4-BE49-F238E27FC236}">
                <a16:creationId xmlns:a16="http://schemas.microsoft.com/office/drawing/2014/main" id="{329E9DF2-0EEB-4E69-8FBB-4A34F57A6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347CAC-BDA1-45DB-BEF6-AFC27D4BF2FF}"/>
              </a:ext>
            </a:extLst>
          </p:cNvPr>
          <p:cNvSpPr>
            <a:spLocks noGrp="1"/>
          </p:cNvSpPr>
          <p:nvPr>
            <p:ph type="sldNum" sz="quarter" idx="12"/>
          </p:nvPr>
        </p:nvSpPr>
        <p:spPr/>
        <p:txBody>
          <a:bodyPr/>
          <a:lstStyle/>
          <a:p>
            <a:fld id="{60124DC5-6833-4654-A28C-AF9BB9874B7A}" type="slidenum">
              <a:rPr lang="en-US" smtClean="0"/>
              <a:t>‹#›</a:t>
            </a:fld>
            <a:endParaRPr lang="en-US"/>
          </a:p>
        </p:txBody>
      </p:sp>
    </p:spTree>
    <p:extLst>
      <p:ext uri="{BB962C8B-B14F-4D97-AF65-F5344CB8AC3E}">
        <p14:creationId xmlns:p14="http://schemas.microsoft.com/office/powerpoint/2010/main" val="2058067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027B1-D33E-4D73-9448-BF687F4D4B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8F6B7A-F3DE-4B03-B23B-E3CACF668B94}"/>
              </a:ext>
            </a:extLst>
          </p:cNvPr>
          <p:cNvSpPr>
            <a:spLocks noGrp="1"/>
          </p:cNvSpPr>
          <p:nvPr>
            <p:ph type="dt" sz="half" idx="10"/>
          </p:nvPr>
        </p:nvSpPr>
        <p:spPr/>
        <p:txBody>
          <a:bodyPr/>
          <a:lstStyle/>
          <a:p>
            <a:fld id="{405311F4-43E6-46B5-8275-B2BFBA891019}" type="datetimeFigureOut">
              <a:rPr lang="en-US" smtClean="0"/>
              <a:t>5/16/2024</a:t>
            </a:fld>
            <a:endParaRPr lang="en-US"/>
          </a:p>
        </p:txBody>
      </p:sp>
      <p:sp>
        <p:nvSpPr>
          <p:cNvPr id="4" name="Footer Placeholder 3">
            <a:extLst>
              <a:ext uri="{FF2B5EF4-FFF2-40B4-BE49-F238E27FC236}">
                <a16:creationId xmlns:a16="http://schemas.microsoft.com/office/drawing/2014/main" id="{E25AE5B7-72AF-407C-A9BB-93AA089A6C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BFD5BA-C12B-445A-87BB-2555DBDEBE11}"/>
              </a:ext>
            </a:extLst>
          </p:cNvPr>
          <p:cNvSpPr>
            <a:spLocks noGrp="1"/>
          </p:cNvSpPr>
          <p:nvPr>
            <p:ph type="sldNum" sz="quarter" idx="12"/>
          </p:nvPr>
        </p:nvSpPr>
        <p:spPr/>
        <p:txBody>
          <a:bodyPr/>
          <a:lstStyle/>
          <a:p>
            <a:fld id="{60124DC5-6833-4654-A28C-AF9BB9874B7A}" type="slidenum">
              <a:rPr lang="en-US" smtClean="0"/>
              <a:t>‹#›</a:t>
            </a:fld>
            <a:endParaRPr lang="en-US"/>
          </a:p>
        </p:txBody>
      </p:sp>
    </p:spTree>
    <p:extLst>
      <p:ext uri="{BB962C8B-B14F-4D97-AF65-F5344CB8AC3E}">
        <p14:creationId xmlns:p14="http://schemas.microsoft.com/office/powerpoint/2010/main" val="201316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C3ACEF-7C78-4833-B913-427188B70423}"/>
              </a:ext>
            </a:extLst>
          </p:cNvPr>
          <p:cNvSpPr>
            <a:spLocks noGrp="1"/>
          </p:cNvSpPr>
          <p:nvPr>
            <p:ph type="dt" sz="half" idx="10"/>
          </p:nvPr>
        </p:nvSpPr>
        <p:spPr/>
        <p:txBody>
          <a:bodyPr/>
          <a:lstStyle/>
          <a:p>
            <a:fld id="{405311F4-43E6-46B5-8275-B2BFBA891019}" type="datetimeFigureOut">
              <a:rPr lang="en-US" smtClean="0"/>
              <a:t>5/16/2024</a:t>
            </a:fld>
            <a:endParaRPr lang="en-US"/>
          </a:p>
        </p:txBody>
      </p:sp>
      <p:sp>
        <p:nvSpPr>
          <p:cNvPr id="3" name="Footer Placeholder 2">
            <a:extLst>
              <a:ext uri="{FF2B5EF4-FFF2-40B4-BE49-F238E27FC236}">
                <a16:creationId xmlns:a16="http://schemas.microsoft.com/office/drawing/2014/main" id="{F86733BE-B70B-4A8A-ACD4-94C0CD7DA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989181-5835-4B96-A8D5-E7FD2DD0BD58}"/>
              </a:ext>
            </a:extLst>
          </p:cNvPr>
          <p:cNvSpPr>
            <a:spLocks noGrp="1"/>
          </p:cNvSpPr>
          <p:nvPr>
            <p:ph type="sldNum" sz="quarter" idx="12"/>
          </p:nvPr>
        </p:nvSpPr>
        <p:spPr/>
        <p:txBody>
          <a:bodyPr/>
          <a:lstStyle/>
          <a:p>
            <a:fld id="{60124DC5-6833-4654-A28C-AF9BB9874B7A}" type="slidenum">
              <a:rPr lang="en-US" smtClean="0"/>
              <a:t>‹#›</a:t>
            </a:fld>
            <a:endParaRPr lang="en-US"/>
          </a:p>
        </p:txBody>
      </p:sp>
    </p:spTree>
    <p:extLst>
      <p:ext uri="{BB962C8B-B14F-4D97-AF65-F5344CB8AC3E}">
        <p14:creationId xmlns:p14="http://schemas.microsoft.com/office/powerpoint/2010/main" val="1724650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F69C-D440-40BD-A0DF-05E45270DA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046436-2D29-4453-BCA8-719BA0A3C2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2FE519-1A7C-43B1-A2BD-4DFEC804E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53C033-1235-4AFD-96D3-D10932B7AB23}"/>
              </a:ext>
            </a:extLst>
          </p:cNvPr>
          <p:cNvSpPr>
            <a:spLocks noGrp="1"/>
          </p:cNvSpPr>
          <p:nvPr>
            <p:ph type="dt" sz="half" idx="10"/>
          </p:nvPr>
        </p:nvSpPr>
        <p:spPr/>
        <p:txBody>
          <a:bodyPr/>
          <a:lstStyle/>
          <a:p>
            <a:fld id="{405311F4-43E6-46B5-8275-B2BFBA891019}" type="datetimeFigureOut">
              <a:rPr lang="en-US" smtClean="0"/>
              <a:t>5/16/2024</a:t>
            </a:fld>
            <a:endParaRPr lang="en-US"/>
          </a:p>
        </p:txBody>
      </p:sp>
      <p:sp>
        <p:nvSpPr>
          <p:cNvPr id="6" name="Footer Placeholder 5">
            <a:extLst>
              <a:ext uri="{FF2B5EF4-FFF2-40B4-BE49-F238E27FC236}">
                <a16:creationId xmlns:a16="http://schemas.microsoft.com/office/drawing/2014/main" id="{30CF47E1-936B-4799-9302-C3CCE7ECD1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88FEAD-6A9C-49EB-881F-B4A7D0ED4CB1}"/>
              </a:ext>
            </a:extLst>
          </p:cNvPr>
          <p:cNvSpPr>
            <a:spLocks noGrp="1"/>
          </p:cNvSpPr>
          <p:nvPr>
            <p:ph type="sldNum" sz="quarter" idx="12"/>
          </p:nvPr>
        </p:nvSpPr>
        <p:spPr/>
        <p:txBody>
          <a:bodyPr/>
          <a:lstStyle/>
          <a:p>
            <a:fld id="{60124DC5-6833-4654-A28C-AF9BB9874B7A}" type="slidenum">
              <a:rPr lang="en-US" smtClean="0"/>
              <a:t>‹#›</a:t>
            </a:fld>
            <a:endParaRPr lang="en-US"/>
          </a:p>
        </p:txBody>
      </p:sp>
    </p:spTree>
    <p:extLst>
      <p:ext uri="{BB962C8B-B14F-4D97-AF65-F5344CB8AC3E}">
        <p14:creationId xmlns:p14="http://schemas.microsoft.com/office/powerpoint/2010/main" val="3808954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28EC-ECAB-4090-974F-475E9B517C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960357-BFBE-4CCA-9DA0-9DC58CCFF1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1B33A8-3ED8-40A2-90D9-B4865378D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CD165B-B48E-4B4B-B8A4-0441966C6F1D}"/>
              </a:ext>
            </a:extLst>
          </p:cNvPr>
          <p:cNvSpPr>
            <a:spLocks noGrp="1"/>
          </p:cNvSpPr>
          <p:nvPr>
            <p:ph type="dt" sz="half" idx="10"/>
          </p:nvPr>
        </p:nvSpPr>
        <p:spPr/>
        <p:txBody>
          <a:bodyPr/>
          <a:lstStyle/>
          <a:p>
            <a:fld id="{405311F4-43E6-46B5-8275-B2BFBA891019}" type="datetimeFigureOut">
              <a:rPr lang="en-US" smtClean="0"/>
              <a:t>5/16/2024</a:t>
            </a:fld>
            <a:endParaRPr lang="en-US"/>
          </a:p>
        </p:txBody>
      </p:sp>
      <p:sp>
        <p:nvSpPr>
          <p:cNvPr id="6" name="Footer Placeholder 5">
            <a:extLst>
              <a:ext uri="{FF2B5EF4-FFF2-40B4-BE49-F238E27FC236}">
                <a16:creationId xmlns:a16="http://schemas.microsoft.com/office/drawing/2014/main" id="{A0C14AB6-F1F1-4556-B72A-0C54CB07F4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9931B-FB53-41C8-8A5A-BC561414F431}"/>
              </a:ext>
            </a:extLst>
          </p:cNvPr>
          <p:cNvSpPr>
            <a:spLocks noGrp="1"/>
          </p:cNvSpPr>
          <p:nvPr>
            <p:ph type="sldNum" sz="quarter" idx="12"/>
          </p:nvPr>
        </p:nvSpPr>
        <p:spPr/>
        <p:txBody>
          <a:bodyPr/>
          <a:lstStyle/>
          <a:p>
            <a:fld id="{60124DC5-6833-4654-A28C-AF9BB9874B7A}" type="slidenum">
              <a:rPr lang="en-US" smtClean="0"/>
              <a:t>‹#›</a:t>
            </a:fld>
            <a:endParaRPr lang="en-US"/>
          </a:p>
        </p:txBody>
      </p:sp>
    </p:spTree>
    <p:extLst>
      <p:ext uri="{BB962C8B-B14F-4D97-AF65-F5344CB8AC3E}">
        <p14:creationId xmlns:p14="http://schemas.microsoft.com/office/powerpoint/2010/main" val="223554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E718AD-B58A-41AB-88EB-2A33FA208B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EB089D-5F60-4023-80B3-E9FB09C02C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F92DF-2B01-438D-A760-CFBDE9096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5311F4-43E6-46B5-8275-B2BFBA891019}" type="datetimeFigureOut">
              <a:rPr lang="en-US" smtClean="0"/>
              <a:t>5/16/2024</a:t>
            </a:fld>
            <a:endParaRPr lang="en-US"/>
          </a:p>
        </p:txBody>
      </p:sp>
      <p:sp>
        <p:nvSpPr>
          <p:cNvPr id="5" name="Footer Placeholder 4">
            <a:extLst>
              <a:ext uri="{FF2B5EF4-FFF2-40B4-BE49-F238E27FC236}">
                <a16:creationId xmlns:a16="http://schemas.microsoft.com/office/drawing/2014/main" id="{F19EC31C-56CC-4DDF-BEFB-D9B4D9228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3BFAA1-D041-48F1-90FF-734B081751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24DC5-6833-4654-A28C-AF9BB9874B7A}" type="slidenum">
              <a:rPr lang="en-US" smtClean="0"/>
              <a:t>‹#›</a:t>
            </a:fld>
            <a:endParaRPr lang="en-US"/>
          </a:p>
        </p:txBody>
      </p:sp>
    </p:spTree>
    <p:extLst>
      <p:ext uri="{BB962C8B-B14F-4D97-AF65-F5344CB8AC3E}">
        <p14:creationId xmlns:p14="http://schemas.microsoft.com/office/powerpoint/2010/main" val="2774215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hyperlink" Target="mailto:tcampbell@rvu.edu" TargetMode="External"/><Relationship Id="rId2" Type="http://schemas.openxmlformats.org/officeDocument/2006/relationships/hyperlink" Target="https://www.rvu.edu/academics/fellowships/" TargetMode="External"/><Relationship Id="rId1" Type="http://schemas.openxmlformats.org/officeDocument/2006/relationships/slideLayout" Target="../slideLayouts/slideLayout7.xml"/><Relationship Id="rId4" Type="http://schemas.openxmlformats.org/officeDocument/2006/relationships/hyperlink" Target="mailto:ffidani@rvu.ed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package" Target="../embeddings/Microsoft_PowerPoint_Presentation.pptx"/><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hyperlink" Target="https://eczema-naturalcures.com/spooky-pumpkin-carving-fac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40.emf"/><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fif"/><Relationship Id="rId4" Type="http://schemas.openxmlformats.org/officeDocument/2006/relationships/image" Target="../media/image58.jp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jsimmons@rvu.edu" TargetMode="Externa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12BF26-CA4B-4A23-98FE-607ADBA775FC}"/>
              </a:ext>
            </a:extLst>
          </p:cNvPr>
          <p:cNvSpPr/>
          <p:nvPr/>
        </p:nvSpPr>
        <p:spPr>
          <a:xfrm>
            <a:off x="95250" y="75141"/>
            <a:ext cx="11982450" cy="6619875"/>
          </a:xfrm>
          <a:prstGeom prst="rect">
            <a:avLst/>
          </a:prstGeom>
          <a:solidFill>
            <a:schemeClr val="bg1"/>
          </a:solidFill>
          <a:ln w="76200">
            <a:solidFill>
              <a:srgbClr val="204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5F5BA6E-E34E-4AA6-BD55-D3A904E5B6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05580" y="1766485"/>
            <a:ext cx="8780840" cy="3325029"/>
          </a:xfrm>
          <a:prstGeom prst="rect">
            <a:avLst/>
          </a:prstGeom>
        </p:spPr>
      </p:pic>
      <p:sp>
        <p:nvSpPr>
          <p:cNvPr id="7" name="TextBox 6">
            <a:extLst>
              <a:ext uri="{FF2B5EF4-FFF2-40B4-BE49-F238E27FC236}">
                <a16:creationId xmlns:a16="http://schemas.microsoft.com/office/drawing/2014/main" id="{4B5DEE44-3DAC-479A-8CE7-5A7543F3A07B}"/>
              </a:ext>
            </a:extLst>
          </p:cNvPr>
          <p:cNvSpPr txBox="1"/>
          <p:nvPr/>
        </p:nvSpPr>
        <p:spPr>
          <a:xfrm>
            <a:off x="95249" y="6397823"/>
            <a:ext cx="1529365" cy="307777"/>
          </a:xfrm>
          <a:prstGeom prst="rect">
            <a:avLst/>
          </a:prstGeom>
          <a:noFill/>
        </p:spPr>
        <p:txBody>
          <a:bodyPr wrap="square" rtlCol="0">
            <a:spAutoFit/>
          </a:bodyPr>
          <a:lstStyle/>
          <a:p>
            <a:pPr algn="r"/>
            <a:r>
              <a:rPr lang="en-US" sz="1400" b="1" i="1" dirty="0">
                <a:solidFill>
                  <a:srgbClr val="F9A11B"/>
                </a:solidFill>
                <a:latin typeface="Candara" panose="020E0502030303020204" pitchFamily="34" charset="0"/>
              </a:rPr>
              <a:t>Revised 5 -15- 24</a:t>
            </a:r>
          </a:p>
        </p:txBody>
      </p:sp>
    </p:spTree>
    <p:extLst>
      <p:ext uri="{BB962C8B-B14F-4D97-AF65-F5344CB8AC3E}">
        <p14:creationId xmlns:p14="http://schemas.microsoft.com/office/powerpoint/2010/main" val="3039229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53D7-830B-4E62-9C6E-85A3AAB79586}"/>
              </a:ext>
            </a:extLst>
          </p:cNvPr>
          <p:cNvSpPr txBox="1">
            <a:spLocks/>
          </p:cNvSpPr>
          <p:nvPr/>
        </p:nvSpPr>
        <p:spPr>
          <a:xfrm>
            <a:off x="4199481" y="347421"/>
            <a:ext cx="3079214" cy="487362"/>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ndara" panose="020E0502030303020204" pitchFamily="34" charset="0"/>
              </a:rPr>
              <a:t>Global Medicine</a:t>
            </a:r>
          </a:p>
        </p:txBody>
      </p:sp>
      <p:sp>
        <p:nvSpPr>
          <p:cNvPr id="3" name="Content Placeholder 2">
            <a:extLst>
              <a:ext uri="{FF2B5EF4-FFF2-40B4-BE49-F238E27FC236}">
                <a16:creationId xmlns:a16="http://schemas.microsoft.com/office/drawing/2014/main" id="{37D81811-428C-45D7-9028-B751F653BB27}"/>
              </a:ext>
            </a:extLst>
          </p:cNvPr>
          <p:cNvSpPr txBox="1">
            <a:spLocks/>
          </p:cNvSpPr>
          <p:nvPr/>
        </p:nvSpPr>
        <p:spPr>
          <a:xfrm>
            <a:off x="1677879" y="985707"/>
            <a:ext cx="7942591" cy="53641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000" b="1" i="1" dirty="0">
                <a:latin typeface="Candara" panose="020E0502030303020204" pitchFamily="34" charset="0"/>
              </a:rPr>
              <a:t>Directed by Drs. Camille Bentley and Vickie Roettger, CO </a:t>
            </a:r>
          </a:p>
          <a:p>
            <a:pPr marL="0" indent="0" algn="ctr">
              <a:spcBef>
                <a:spcPts val="0"/>
              </a:spcBef>
              <a:buFont typeface="Arial" panose="020B0604020202020204" pitchFamily="34" charset="0"/>
              <a:buNone/>
            </a:pPr>
            <a:r>
              <a:rPr lang="en-US" sz="2000" b="1" i="1" dirty="0">
                <a:ln w="0"/>
                <a:latin typeface="Candara" panose="020E0502030303020204" pitchFamily="34" charset="0"/>
              </a:rPr>
              <a:t>Directed</a:t>
            </a:r>
            <a:r>
              <a:rPr lang="en-US" sz="2000" b="1" i="1" dirty="0">
                <a:latin typeface="Candara" panose="020E0502030303020204" pitchFamily="34" charset="0"/>
              </a:rPr>
              <a:t> by Dr. Mark Wardle, UT</a:t>
            </a:r>
          </a:p>
          <a:p>
            <a:pPr marL="0" indent="0">
              <a:spcBef>
                <a:spcPts val="0"/>
              </a:spcBef>
              <a:buFont typeface="Arial" panose="020B0604020202020204" pitchFamily="34" charset="0"/>
              <a:buNone/>
            </a:pPr>
            <a:endParaRPr lang="en-US" sz="300" b="1" dirty="0">
              <a:latin typeface="Candara" panose="020E0502030303020204" pitchFamily="34" charset="0"/>
            </a:endParaRPr>
          </a:p>
          <a:p>
            <a:pPr marL="0" indent="0">
              <a:spcBef>
                <a:spcPts val="0"/>
              </a:spcBef>
              <a:buFont typeface="Arial" panose="020B0604020202020204" pitchFamily="34" charset="0"/>
              <a:buNone/>
            </a:pPr>
            <a:endParaRPr lang="en-US" sz="300" b="1" dirty="0">
              <a:latin typeface="Candara" panose="020E0502030303020204" pitchFamily="34" charset="0"/>
            </a:endParaRPr>
          </a:p>
          <a:p>
            <a:pPr marL="0" indent="0">
              <a:spcBef>
                <a:spcPts val="0"/>
              </a:spcBef>
              <a:buFont typeface="Arial" panose="020B0604020202020204" pitchFamily="34" charset="0"/>
              <a:buNone/>
            </a:pPr>
            <a:endParaRPr lang="en-US" sz="2600" b="1" dirty="0">
              <a:latin typeface="Candara" panose="020E0502030303020204" pitchFamily="34" charset="0"/>
            </a:endParaRPr>
          </a:p>
          <a:p>
            <a:pPr marL="0" indent="0">
              <a:spcBef>
                <a:spcPts val="0"/>
              </a:spcBef>
              <a:buFont typeface="Arial" panose="020B0604020202020204" pitchFamily="34" charset="0"/>
              <a:buNone/>
            </a:pPr>
            <a:r>
              <a:rPr lang="en-US" sz="2200" b="1" dirty="0">
                <a:latin typeface="Candara" panose="020E0502030303020204" pitchFamily="34" charset="0"/>
              </a:rPr>
              <a:t>This 3-semester track provides a survey, exposure, and clinical education in multiple aspects of global medicine. Students who have a strong desire to work or volunteer in an international capacity will find this track indispensable. Students will have an opportunity to learn about Global Public Health and Ethics, Tropical Medicine, Global Burden of Disease, Health Systems and Assessment, and culturally competent clinical work in resource poor areas in an inquiry based small group environment. </a:t>
            </a:r>
          </a:p>
          <a:p>
            <a:pPr marL="0" indent="0">
              <a:spcBef>
                <a:spcPts val="0"/>
              </a:spcBef>
              <a:buFont typeface="Arial" panose="020B0604020202020204" pitchFamily="34" charset="0"/>
              <a:buNone/>
            </a:pPr>
            <a:endParaRPr lang="en-US" sz="2200" b="1" dirty="0">
              <a:latin typeface="Candara" panose="020E0502030303020204" pitchFamily="34" charset="0"/>
            </a:endParaRPr>
          </a:p>
          <a:p>
            <a:pPr marL="0" indent="0">
              <a:spcBef>
                <a:spcPts val="0"/>
              </a:spcBef>
              <a:buFont typeface="Arial" panose="020B0604020202020204" pitchFamily="34" charset="0"/>
              <a:buNone/>
            </a:pPr>
            <a:r>
              <a:rPr lang="en-US" sz="2200" b="1" dirty="0">
                <a:latin typeface="Candara" panose="020E0502030303020204" pitchFamily="34" charset="0"/>
              </a:rPr>
              <a:t>Students are required to complete 4 global-related (2 overseas) externships during their clinical years.  Additionally they will have an opportunity to obtain a Global Health Certificate</a:t>
            </a:r>
          </a:p>
        </p:txBody>
      </p:sp>
      <p:grpSp>
        <p:nvGrpSpPr>
          <p:cNvPr id="14" name="Group 13">
            <a:extLst>
              <a:ext uri="{FF2B5EF4-FFF2-40B4-BE49-F238E27FC236}">
                <a16:creationId xmlns:a16="http://schemas.microsoft.com/office/drawing/2014/main" id="{DA588271-FE01-A97C-109D-DFA7D7A7AB9B}"/>
              </a:ext>
            </a:extLst>
          </p:cNvPr>
          <p:cNvGrpSpPr/>
          <p:nvPr/>
        </p:nvGrpSpPr>
        <p:grpSpPr>
          <a:xfrm>
            <a:off x="10514121" y="3743854"/>
            <a:ext cx="1212576" cy="1772082"/>
            <a:chOff x="10669205" y="6929"/>
            <a:chExt cx="1212576" cy="1772082"/>
          </a:xfrm>
        </p:grpSpPr>
        <p:pic>
          <p:nvPicPr>
            <p:cNvPr id="6" name="Picture 5">
              <a:extLst>
                <a:ext uri="{FF2B5EF4-FFF2-40B4-BE49-F238E27FC236}">
                  <a16:creationId xmlns:a16="http://schemas.microsoft.com/office/drawing/2014/main" id="{D2BE1F0C-3A2B-40E0-8926-3B3BC5AAF5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669205" y="6929"/>
              <a:ext cx="1174476" cy="15661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1B3A899-9E40-4C7D-AE73-329CE5FC79DB}"/>
                </a:ext>
              </a:extLst>
            </p:cNvPr>
            <p:cNvSpPr/>
            <p:nvPr/>
          </p:nvSpPr>
          <p:spPr>
            <a:xfrm>
              <a:off x="10814981" y="1532790"/>
              <a:ext cx="1066800" cy="246221"/>
            </a:xfrm>
            <a:prstGeom prst="rect">
              <a:avLst/>
            </a:prstGeom>
            <a:noFill/>
          </p:spPr>
          <p:txBody>
            <a:bodyPr wrap="square" lIns="91440" tIns="45720" rIns="91440" bIns="45720">
              <a:spAutoFit/>
            </a:bodyPr>
            <a:lstStyle/>
            <a:p>
              <a:pPr algn="ct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Dr. Mark Wardle</a:t>
              </a:r>
              <a:endParaRPr lang="en-US" sz="1000" b="0" cap="none" spc="0" dirty="0">
                <a:ln w="0"/>
                <a:solidFill>
                  <a:schemeClr val="tx1"/>
                </a:solidFill>
                <a:effectLst>
                  <a:outerShdw blurRad="38100" dist="19050" dir="2700000" algn="tl" rotWithShape="0">
                    <a:schemeClr val="dk1">
                      <a:alpha val="40000"/>
                    </a:schemeClr>
                  </a:outerShdw>
                </a:effectLst>
              </a:endParaRPr>
            </a:p>
          </p:txBody>
        </p:sp>
      </p:grpSp>
      <p:grpSp>
        <p:nvGrpSpPr>
          <p:cNvPr id="13" name="Group 12">
            <a:extLst>
              <a:ext uri="{FF2B5EF4-FFF2-40B4-BE49-F238E27FC236}">
                <a16:creationId xmlns:a16="http://schemas.microsoft.com/office/drawing/2014/main" id="{71C32243-83A7-58FD-67B5-577BDD8606EB}"/>
              </a:ext>
            </a:extLst>
          </p:cNvPr>
          <p:cNvGrpSpPr/>
          <p:nvPr/>
        </p:nvGrpSpPr>
        <p:grpSpPr>
          <a:xfrm>
            <a:off x="10143697" y="339131"/>
            <a:ext cx="1277348" cy="1934737"/>
            <a:chOff x="10669205" y="1847504"/>
            <a:chExt cx="1277348" cy="1934737"/>
          </a:xfrm>
        </p:grpSpPr>
        <p:pic>
          <p:nvPicPr>
            <p:cNvPr id="4" name="Picture 3">
              <a:extLst>
                <a:ext uri="{FF2B5EF4-FFF2-40B4-BE49-F238E27FC236}">
                  <a16:creationId xmlns:a16="http://schemas.microsoft.com/office/drawing/2014/main" id="{2937082D-7A34-4D01-BB52-321B0B923F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9205" y="1847504"/>
              <a:ext cx="1277348" cy="17162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EC4D848-B395-46C2-8B0E-3F4FF6D703BA}"/>
                </a:ext>
              </a:extLst>
            </p:cNvPr>
            <p:cNvSpPr/>
            <p:nvPr/>
          </p:nvSpPr>
          <p:spPr>
            <a:xfrm>
              <a:off x="10669205" y="3536020"/>
              <a:ext cx="1202525" cy="246221"/>
            </a:xfrm>
            <a:prstGeom prst="rect">
              <a:avLst/>
            </a:prstGeom>
            <a:noFill/>
          </p:spPr>
          <p:txBody>
            <a:bodyPr wrap="square" lIns="91440" tIns="45720" rIns="91440" bIns="45720">
              <a:spAutoFit/>
            </a:bodyPr>
            <a:lstStyle/>
            <a:p>
              <a:pPr algn="ct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Dr. Camille Bentley</a:t>
              </a:r>
              <a:endParaRPr lang="en-US" sz="1000" b="0" cap="none" spc="0" dirty="0">
                <a:ln w="0"/>
                <a:solidFill>
                  <a:schemeClr val="tx1"/>
                </a:solidFill>
                <a:effectLst>
                  <a:outerShdw blurRad="38100" dist="19050" dir="2700000" algn="tl" rotWithShape="0">
                    <a:schemeClr val="dk1">
                      <a:alpha val="40000"/>
                    </a:schemeClr>
                  </a:outerShdw>
                </a:effectLst>
              </a:endParaRPr>
            </a:p>
          </p:txBody>
        </p:sp>
      </p:grpSp>
      <p:grpSp>
        <p:nvGrpSpPr>
          <p:cNvPr id="12" name="Group 11">
            <a:extLst>
              <a:ext uri="{FF2B5EF4-FFF2-40B4-BE49-F238E27FC236}">
                <a16:creationId xmlns:a16="http://schemas.microsoft.com/office/drawing/2014/main" id="{3EC25D90-36CB-AEC1-D813-41ED4B9E266C}"/>
              </a:ext>
            </a:extLst>
          </p:cNvPr>
          <p:cNvGrpSpPr/>
          <p:nvPr/>
        </p:nvGrpSpPr>
        <p:grpSpPr>
          <a:xfrm>
            <a:off x="9468057" y="2159691"/>
            <a:ext cx="1239248" cy="1943212"/>
            <a:chOff x="10728757" y="3889261"/>
            <a:chExt cx="1239248" cy="1943212"/>
          </a:xfrm>
        </p:grpSpPr>
        <p:pic>
          <p:nvPicPr>
            <p:cNvPr id="5" name="Picture 4">
              <a:extLst>
                <a:ext uri="{FF2B5EF4-FFF2-40B4-BE49-F238E27FC236}">
                  <a16:creationId xmlns:a16="http://schemas.microsoft.com/office/drawing/2014/main" id="{82EE19B7-6E84-4949-A7E9-A917297D4D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8757" y="3889261"/>
              <a:ext cx="1239248" cy="17622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DA0E645-ADAD-489C-974E-61220B4CD14D}"/>
                </a:ext>
              </a:extLst>
            </p:cNvPr>
            <p:cNvSpPr/>
            <p:nvPr/>
          </p:nvSpPr>
          <p:spPr>
            <a:xfrm>
              <a:off x="10750210" y="5586252"/>
              <a:ext cx="1196343" cy="246221"/>
            </a:xfrm>
            <a:prstGeom prst="rect">
              <a:avLst/>
            </a:prstGeom>
            <a:noFill/>
          </p:spPr>
          <p:txBody>
            <a:bodyPr wrap="square" lIns="91440" tIns="45720" rIns="91440" bIns="45720">
              <a:spAutoFit/>
            </a:bodyPr>
            <a:lstStyle/>
            <a:p>
              <a:pPr algn="ct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Dr. Vickie Roettger</a:t>
              </a:r>
              <a:endParaRPr lang="en-US" sz="1000" b="0" cap="none" spc="0" dirty="0">
                <a:ln w="0"/>
                <a:solidFill>
                  <a:schemeClr val="tx1"/>
                </a:solidFill>
                <a:effectLst>
                  <a:outerShdw blurRad="38100" dist="19050" dir="2700000" algn="tl" rotWithShape="0">
                    <a:schemeClr val="dk1">
                      <a:alpha val="40000"/>
                    </a:schemeClr>
                  </a:outerShdw>
                </a:effectLst>
              </a:endParaRPr>
            </a:p>
          </p:txBody>
        </p:sp>
      </p:grpSp>
      <p:pic>
        <p:nvPicPr>
          <p:cNvPr id="10" name="Picture 9">
            <a:extLst>
              <a:ext uri="{FF2B5EF4-FFF2-40B4-BE49-F238E27FC236}">
                <a16:creationId xmlns:a16="http://schemas.microsoft.com/office/drawing/2014/main" id="{FF3C500E-2B4B-47B4-8C8C-D01634C948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913" y="385769"/>
            <a:ext cx="1711467" cy="166956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99522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2D7435-85FF-4614-A0E7-E681E38035FA}"/>
              </a:ext>
            </a:extLst>
          </p:cNvPr>
          <p:cNvSpPr/>
          <p:nvPr/>
        </p:nvSpPr>
        <p:spPr>
          <a:xfrm>
            <a:off x="834501" y="1533692"/>
            <a:ext cx="8723767" cy="4062651"/>
          </a:xfrm>
          <a:prstGeom prst="rect">
            <a:avLst/>
          </a:prstGeom>
        </p:spPr>
        <p:txBody>
          <a:bodyPr wrap="square">
            <a:spAutoFit/>
          </a:bodyPr>
          <a:lstStyle/>
          <a:p>
            <a:endParaRPr lang="en-US" dirty="0">
              <a:latin typeface="Candara" panose="020E0502030303020204" pitchFamily="34" charset="0"/>
            </a:endParaRPr>
          </a:p>
          <a:p>
            <a:r>
              <a:rPr lang="en-US" sz="2400" dirty="0">
                <a:latin typeface="Candara" panose="020E0502030303020204" pitchFamily="34" charset="0"/>
              </a:rPr>
              <a:t>Students in this 3-semester track learn the many aspects of conducting independent research, exploring the key components at each step in the scientific process. The types of research highlighted in this course may include basic science, clinical, translational, medical education and bench research. Students in this track have previous experience doing bench research and there is a minimally accepted GPA. Physician Scientist Track students have a strong desire to understand what is required to be a successful principal investigator and will continue their research during the clinical years.</a:t>
            </a:r>
          </a:p>
        </p:txBody>
      </p:sp>
      <p:sp>
        <p:nvSpPr>
          <p:cNvPr id="5" name="Title 1">
            <a:extLst>
              <a:ext uri="{FF2B5EF4-FFF2-40B4-BE49-F238E27FC236}">
                <a16:creationId xmlns:a16="http://schemas.microsoft.com/office/drawing/2014/main" id="{C9D6E455-61A4-47EE-85FD-D99EFED6C4D7}"/>
              </a:ext>
            </a:extLst>
          </p:cNvPr>
          <p:cNvSpPr txBox="1">
            <a:spLocks/>
          </p:cNvSpPr>
          <p:nvPr/>
        </p:nvSpPr>
        <p:spPr>
          <a:xfrm>
            <a:off x="3147284" y="460421"/>
            <a:ext cx="4268902" cy="8650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Candara" panose="020E0502030303020204" pitchFamily="34" charset="0"/>
              </a:rPr>
              <a:t>Physician Scientist</a:t>
            </a:r>
          </a:p>
        </p:txBody>
      </p:sp>
      <p:sp>
        <p:nvSpPr>
          <p:cNvPr id="6" name="TextBox 5">
            <a:extLst>
              <a:ext uri="{FF2B5EF4-FFF2-40B4-BE49-F238E27FC236}">
                <a16:creationId xmlns:a16="http://schemas.microsoft.com/office/drawing/2014/main" id="{F36EDF64-1CB1-468A-87D3-8666B9B15157}"/>
              </a:ext>
            </a:extLst>
          </p:cNvPr>
          <p:cNvSpPr txBox="1"/>
          <p:nvPr/>
        </p:nvSpPr>
        <p:spPr>
          <a:xfrm>
            <a:off x="3061933" y="1018716"/>
            <a:ext cx="4268902" cy="646331"/>
          </a:xfrm>
          <a:prstGeom prst="rect">
            <a:avLst/>
          </a:prstGeom>
          <a:noFill/>
        </p:spPr>
        <p:txBody>
          <a:bodyPr wrap="square" rtlCol="0">
            <a:spAutoFit/>
          </a:bodyPr>
          <a:lstStyle/>
          <a:p>
            <a:pPr algn="ctr"/>
            <a:r>
              <a:rPr lang="en-US" i="1" dirty="0">
                <a:latin typeface="Candara" panose="020E0502030303020204" pitchFamily="34" charset="0"/>
              </a:rPr>
              <a:t>Directed by Dr. Rebecca Ryznar, CO</a:t>
            </a:r>
          </a:p>
          <a:p>
            <a:pPr algn="ctr"/>
            <a:r>
              <a:rPr lang="en-US" i="1" dirty="0">
                <a:latin typeface="Candara" panose="020E0502030303020204" pitchFamily="34" charset="0"/>
              </a:rPr>
              <a:t>Directed by Dr. Amanda Brooks, UT</a:t>
            </a:r>
          </a:p>
        </p:txBody>
      </p:sp>
      <p:pic>
        <p:nvPicPr>
          <p:cNvPr id="7" name="Picture 6">
            <a:extLst>
              <a:ext uri="{FF2B5EF4-FFF2-40B4-BE49-F238E27FC236}">
                <a16:creationId xmlns:a16="http://schemas.microsoft.com/office/drawing/2014/main" id="{7A3DCC03-47B3-47D2-AB4F-A785F9BFBF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4190" y="503067"/>
            <a:ext cx="1573548" cy="2029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087C6163-653A-4E9B-BD96-C170C306D39C}"/>
              </a:ext>
            </a:extLst>
          </p:cNvPr>
          <p:cNvSpPr/>
          <p:nvPr/>
        </p:nvSpPr>
        <p:spPr>
          <a:xfrm>
            <a:off x="10349872" y="2532739"/>
            <a:ext cx="1219200" cy="246221"/>
          </a:xfrm>
          <a:prstGeom prst="rect">
            <a:avLst/>
          </a:prstGeom>
          <a:noFill/>
        </p:spPr>
        <p:txBody>
          <a:bodyPr wrap="square" lIns="91440" tIns="45720" rIns="91440" bIns="45720">
            <a:spAutoFit/>
          </a:bodyPr>
          <a:lstStyle/>
          <a:p>
            <a:pPr algn="ct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Dr. Rebecca Ryznar</a:t>
            </a:r>
            <a:endParaRPr lang="en-US" sz="1000" b="0" cap="none" spc="0" dirty="0">
              <a:ln w="0"/>
              <a:solidFill>
                <a:schemeClr val="tx1"/>
              </a:solidFill>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9B26093A-EC4C-420E-BA9E-993C347913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166682" y="3114756"/>
            <a:ext cx="1608564" cy="2029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060A12D6-F2DF-4120-92AE-28149B410DA2}"/>
              </a:ext>
            </a:extLst>
          </p:cNvPr>
          <p:cNvSpPr/>
          <p:nvPr/>
        </p:nvSpPr>
        <p:spPr>
          <a:xfrm>
            <a:off x="10361364" y="5147886"/>
            <a:ext cx="1219200" cy="246221"/>
          </a:xfrm>
          <a:prstGeom prst="rect">
            <a:avLst/>
          </a:prstGeom>
          <a:noFill/>
        </p:spPr>
        <p:txBody>
          <a:bodyPr wrap="square" lIns="91440" tIns="45720" rIns="91440" bIns="45720">
            <a:spAutoFit/>
          </a:bodyPr>
          <a:lstStyle/>
          <a:p>
            <a:pPr algn="ct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Dr. Amanda Brooks</a:t>
            </a:r>
            <a:endParaRPr lang="en-US" sz="1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91985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568A84-30E0-40B8-81E3-DEB9D7DE3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238" y="347520"/>
            <a:ext cx="1500745" cy="23301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itle 1">
            <a:extLst>
              <a:ext uri="{FF2B5EF4-FFF2-40B4-BE49-F238E27FC236}">
                <a16:creationId xmlns:a16="http://schemas.microsoft.com/office/drawing/2014/main" id="{BE5EFDA7-3844-4F5E-A926-5C5B396B2C67}"/>
              </a:ext>
            </a:extLst>
          </p:cNvPr>
          <p:cNvSpPr txBox="1">
            <a:spLocks/>
          </p:cNvSpPr>
          <p:nvPr/>
        </p:nvSpPr>
        <p:spPr>
          <a:xfrm>
            <a:off x="2540773" y="429979"/>
            <a:ext cx="8229600" cy="59042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Candara" panose="020E0502030303020204" pitchFamily="34" charset="0"/>
              </a:rPr>
              <a:t>Rural and Wilderness Medicine</a:t>
            </a:r>
          </a:p>
        </p:txBody>
      </p:sp>
      <p:sp>
        <p:nvSpPr>
          <p:cNvPr id="4" name="Content Placeholder 2">
            <a:extLst>
              <a:ext uri="{FF2B5EF4-FFF2-40B4-BE49-F238E27FC236}">
                <a16:creationId xmlns:a16="http://schemas.microsoft.com/office/drawing/2014/main" id="{AD8A9735-EEB2-478E-AFEC-DD2711281D14}"/>
              </a:ext>
            </a:extLst>
          </p:cNvPr>
          <p:cNvSpPr txBox="1">
            <a:spLocks/>
          </p:cNvSpPr>
          <p:nvPr/>
        </p:nvSpPr>
        <p:spPr>
          <a:xfrm>
            <a:off x="2540773" y="882317"/>
            <a:ext cx="6656493" cy="838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400" i="1" dirty="0">
                <a:latin typeface="Candara" panose="020E0502030303020204" pitchFamily="34" charset="0"/>
              </a:rPr>
              <a:t>Directed by Dr. David Ross - CO</a:t>
            </a:r>
          </a:p>
          <a:p>
            <a:pPr marL="0" indent="0" algn="ctr">
              <a:spcBef>
                <a:spcPts val="0"/>
              </a:spcBef>
              <a:buFont typeface="Arial" panose="020B0604020202020204" pitchFamily="34" charset="0"/>
              <a:buNone/>
            </a:pPr>
            <a:r>
              <a:rPr lang="en-US" sz="2400" i="1" dirty="0">
                <a:latin typeface="Candara" panose="020E0502030303020204" pitchFamily="34" charset="0"/>
              </a:rPr>
              <a:t>Directed by Dr. Tom Bigham - UT</a:t>
            </a:r>
          </a:p>
          <a:p>
            <a:pPr marL="0" indent="0">
              <a:spcBef>
                <a:spcPts val="0"/>
              </a:spcBef>
              <a:buFont typeface="Arial" panose="020B0604020202020204" pitchFamily="34" charset="0"/>
              <a:buNone/>
            </a:pPr>
            <a:endParaRPr lang="en-US" sz="2750" dirty="0">
              <a:latin typeface="Candara" panose="020E0502030303020204" pitchFamily="34" charset="0"/>
            </a:endParaRPr>
          </a:p>
        </p:txBody>
      </p:sp>
      <p:sp>
        <p:nvSpPr>
          <p:cNvPr id="5" name="TextBox 4">
            <a:extLst>
              <a:ext uri="{FF2B5EF4-FFF2-40B4-BE49-F238E27FC236}">
                <a16:creationId xmlns:a16="http://schemas.microsoft.com/office/drawing/2014/main" id="{724C9637-01A9-46BB-81EE-17F732BFE17B}"/>
              </a:ext>
            </a:extLst>
          </p:cNvPr>
          <p:cNvSpPr txBox="1"/>
          <p:nvPr/>
        </p:nvSpPr>
        <p:spPr>
          <a:xfrm>
            <a:off x="2225627" y="1631741"/>
            <a:ext cx="7918301" cy="4093428"/>
          </a:xfrm>
          <a:prstGeom prst="rect">
            <a:avLst/>
          </a:prstGeom>
          <a:noFill/>
        </p:spPr>
        <p:txBody>
          <a:bodyPr wrap="square" rtlCol="0">
            <a:spAutoFit/>
          </a:bodyPr>
          <a:lstStyle/>
          <a:p>
            <a:r>
              <a:rPr lang="en-US" sz="2600" dirty="0">
                <a:latin typeface="Candara" panose="020E0502030303020204" pitchFamily="34" charset="0"/>
              </a:rPr>
              <a:t>Students in this hands-on, 3 semester track are exposed to a robust extracurricular education; learning skills applicable to medicine, surgery, emergency medicine, OB &amp; more.</a:t>
            </a:r>
          </a:p>
          <a:p>
            <a:endParaRPr lang="en-US" sz="2600" dirty="0">
              <a:latin typeface="Candara" panose="020E0502030303020204" pitchFamily="34" charset="0"/>
            </a:endParaRPr>
          </a:p>
          <a:p>
            <a:r>
              <a:rPr lang="en-US" sz="2600" dirty="0">
                <a:latin typeface="Candara" panose="020E0502030303020204" pitchFamily="34" charset="0"/>
              </a:rPr>
              <a:t>This track offers unique off-campus, rural and wilderness Experiential Field Activities (EFAs). </a:t>
            </a:r>
          </a:p>
          <a:p>
            <a:endParaRPr lang="en-US" sz="2600" dirty="0">
              <a:latin typeface="Candara" panose="020E0502030303020204" pitchFamily="34" charset="0"/>
            </a:endParaRPr>
          </a:p>
          <a:p>
            <a:r>
              <a:rPr lang="en-US" sz="2600" dirty="0">
                <a:latin typeface="Candara" panose="020E0502030303020204" pitchFamily="34" charset="0"/>
              </a:rPr>
              <a:t>Students are required to complete 4 rural externships in their clinical years.</a:t>
            </a:r>
          </a:p>
        </p:txBody>
      </p:sp>
      <p:grpSp>
        <p:nvGrpSpPr>
          <p:cNvPr id="7" name="Group 6">
            <a:extLst>
              <a:ext uri="{FF2B5EF4-FFF2-40B4-BE49-F238E27FC236}">
                <a16:creationId xmlns:a16="http://schemas.microsoft.com/office/drawing/2014/main" id="{40433524-1E87-77BB-5ABA-7893C456905B}"/>
              </a:ext>
            </a:extLst>
          </p:cNvPr>
          <p:cNvGrpSpPr/>
          <p:nvPr/>
        </p:nvGrpSpPr>
        <p:grpSpPr>
          <a:xfrm>
            <a:off x="10205030" y="429979"/>
            <a:ext cx="1259375" cy="1986837"/>
            <a:chOff x="10680534" y="2997649"/>
            <a:chExt cx="1259375" cy="1986837"/>
          </a:xfrm>
        </p:grpSpPr>
        <p:pic>
          <p:nvPicPr>
            <p:cNvPr id="6" name="Picture 5">
              <a:extLst>
                <a:ext uri="{FF2B5EF4-FFF2-40B4-BE49-F238E27FC236}">
                  <a16:creationId xmlns:a16="http://schemas.microsoft.com/office/drawing/2014/main" id="{DD145D96-CAA6-4133-A054-94C941C18A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0534" y="2997649"/>
              <a:ext cx="1259375" cy="1740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D09E32B-9AA8-4D05-A6F2-439B6A20F10E}"/>
                </a:ext>
              </a:extLst>
            </p:cNvPr>
            <p:cNvSpPr/>
            <p:nvPr/>
          </p:nvSpPr>
          <p:spPr>
            <a:xfrm>
              <a:off x="10680534" y="4738265"/>
              <a:ext cx="1219200" cy="246221"/>
            </a:xfrm>
            <a:prstGeom prst="rect">
              <a:avLst/>
            </a:prstGeom>
            <a:noFill/>
          </p:spPr>
          <p:txBody>
            <a:bodyPr wrap="square" lIns="91440" tIns="45720" rIns="91440" bIns="45720">
              <a:spAutoFit/>
            </a:bodyPr>
            <a:lstStyle/>
            <a:p>
              <a:pPr algn="ct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Dr. Dave Ross</a:t>
              </a:r>
              <a:endParaRPr lang="en-US" sz="1000" b="0" cap="none" spc="0" dirty="0">
                <a:ln w="0"/>
                <a:solidFill>
                  <a:schemeClr val="tx1"/>
                </a:solidFill>
                <a:effectLst>
                  <a:outerShdw blurRad="38100" dist="19050" dir="2700000" algn="tl" rotWithShape="0">
                    <a:schemeClr val="dk1">
                      <a:alpha val="40000"/>
                    </a:schemeClr>
                  </a:outerShdw>
                </a:effectLst>
              </a:endParaRPr>
            </a:p>
          </p:txBody>
        </p:sp>
      </p:grpSp>
      <p:grpSp>
        <p:nvGrpSpPr>
          <p:cNvPr id="11" name="Group 10">
            <a:extLst>
              <a:ext uri="{FF2B5EF4-FFF2-40B4-BE49-F238E27FC236}">
                <a16:creationId xmlns:a16="http://schemas.microsoft.com/office/drawing/2014/main" id="{BCF71095-C577-FECE-92AB-533ABCFC1F3E}"/>
              </a:ext>
            </a:extLst>
          </p:cNvPr>
          <p:cNvGrpSpPr/>
          <p:nvPr/>
        </p:nvGrpSpPr>
        <p:grpSpPr>
          <a:xfrm>
            <a:off x="9922076" y="2920019"/>
            <a:ext cx="1303686" cy="2031959"/>
            <a:chOff x="10583387" y="347520"/>
            <a:chExt cx="1303686" cy="2031959"/>
          </a:xfrm>
        </p:grpSpPr>
        <p:pic>
          <p:nvPicPr>
            <p:cNvPr id="8" name="Picture 7">
              <a:extLst>
                <a:ext uri="{FF2B5EF4-FFF2-40B4-BE49-F238E27FC236}">
                  <a16:creationId xmlns:a16="http://schemas.microsoft.com/office/drawing/2014/main" id="{F458E926-BABF-4320-9AA3-C978B18D75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3387" y="347520"/>
              <a:ext cx="1259375" cy="1785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43F1AC7-9C13-4D78-897A-C5274255C5E6}"/>
                </a:ext>
              </a:extLst>
            </p:cNvPr>
            <p:cNvSpPr/>
            <p:nvPr/>
          </p:nvSpPr>
          <p:spPr>
            <a:xfrm>
              <a:off x="10667873" y="2133258"/>
              <a:ext cx="1219200" cy="246221"/>
            </a:xfrm>
            <a:prstGeom prst="rect">
              <a:avLst/>
            </a:prstGeom>
            <a:noFill/>
          </p:spPr>
          <p:txBody>
            <a:bodyPr wrap="square" lIns="91440" tIns="45720" rIns="91440" bIns="45720">
              <a:spAutoFit/>
            </a:bodyPr>
            <a:lstStyle/>
            <a:p>
              <a:pPr algn="ct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Dr. Thomas Bigham</a:t>
              </a:r>
              <a:endParaRPr lang="en-US" sz="1000" b="0" cap="none" spc="0" dirty="0">
                <a:ln w="0"/>
                <a:solidFill>
                  <a:schemeClr val="tx1"/>
                </a:solidFill>
                <a:effectLst>
                  <a:outerShdw blurRad="38100" dist="19050" dir="2700000" algn="tl" rotWithShape="0">
                    <a:schemeClr val="dk1">
                      <a:alpha val="40000"/>
                    </a:schemeClr>
                  </a:outerShdw>
                </a:effectLst>
              </a:endParaRPr>
            </a:p>
          </p:txBody>
        </p:sp>
      </p:grpSp>
      <p:sp>
        <p:nvSpPr>
          <p:cNvPr id="12" name="Rectangle 11">
            <a:extLst>
              <a:ext uri="{FF2B5EF4-FFF2-40B4-BE49-F238E27FC236}">
                <a16:creationId xmlns:a16="http://schemas.microsoft.com/office/drawing/2014/main" id="{4853C989-0A96-4C50-9AC3-4FE8AC7965BF}"/>
              </a:ext>
            </a:extLst>
          </p:cNvPr>
          <p:cNvSpPr/>
          <p:nvPr/>
        </p:nvSpPr>
        <p:spPr>
          <a:xfrm>
            <a:off x="275087" y="2797594"/>
            <a:ext cx="1500746" cy="400110"/>
          </a:xfrm>
          <a:prstGeom prst="rect">
            <a:avLst/>
          </a:prstGeom>
          <a:noFill/>
        </p:spPr>
        <p:txBody>
          <a:bodyPr wrap="square" lIns="91440" tIns="45720" rIns="91440" bIns="45720">
            <a:spAutoFit/>
          </a:bodyPr>
          <a:lstStyle/>
          <a:p>
            <a:pPr algn="ct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Rodeo “Accident” </a:t>
            </a:r>
          </a:p>
          <a:p>
            <a:pPr algn="ct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Baggs, WY 2019</a:t>
            </a:r>
            <a:endParaRPr lang="en-US" sz="1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21807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6048C-F135-4B7C-B9D3-DAB561EEC393}"/>
              </a:ext>
            </a:extLst>
          </p:cNvPr>
          <p:cNvSpPr txBox="1">
            <a:spLocks/>
          </p:cNvSpPr>
          <p:nvPr/>
        </p:nvSpPr>
        <p:spPr>
          <a:xfrm>
            <a:off x="3220844" y="504677"/>
            <a:ext cx="4955490" cy="1447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ndara" panose="020E0502030303020204" pitchFamily="34" charset="0"/>
              </a:rPr>
              <a:t>Urban Underserved</a:t>
            </a:r>
          </a:p>
        </p:txBody>
      </p:sp>
      <p:pic>
        <p:nvPicPr>
          <p:cNvPr id="4" name="Picture 3">
            <a:extLst>
              <a:ext uri="{FF2B5EF4-FFF2-40B4-BE49-F238E27FC236}">
                <a16:creationId xmlns:a16="http://schemas.microsoft.com/office/drawing/2014/main" id="{96FA3A3F-8BA3-4AAF-8906-AE31F649F7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813" y="673042"/>
            <a:ext cx="2519736" cy="2110527"/>
          </a:xfrm>
          <a:prstGeom prst="rect">
            <a:avLst/>
          </a:prstGeom>
        </p:spPr>
      </p:pic>
      <p:sp>
        <p:nvSpPr>
          <p:cNvPr id="3" name="Content Placeholder 2">
            <a:extLst>
              <a:ext uri="{FF2B5EF4-FFF2-40B4-BE49-F238E27FC236}">
                <a16:creationId xmlns:a16="http://schemas.microsoft.com/office/drawing/2014/main" id="{2B1D47B3-CD41-488F-A72F-0AAC75198C99}"/>
              </a:ext>
            </a:extLst>
          </p:cNvPr>
          <p:cNvSpPr txBox="1">
            <a:spLocks/>
          </p:cNvSpPr>
          <p:nvPr/>
        </p:nvSpPr>
        <p:spPr>
          <a:xfrm>
            <a:off x="3103927" y="1691014"/>
            <a:ext cx="6609208" cy="23635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1800" dirty="0">
                <a:latin typeface="Candara" panose="020E0502030303020204" pitchFamily="34" charset="0"/>
              </a:rPr>
              <a:t>Unique to the Colorado campus, this 2-semester track is designed to introduce students to the complex needs of a very diverse array of urban underserved populations. </a:t>
            </a:r>
            <a:r>
              <a:rPr lang="en-US" sz="1800" dirty="0">
                <a:effectLst/>
                <a:latin typeface="Calibri" panose="020F0502020204030204" pitchFamily="34" charset="0"/>
                <a:ea typeface="Times New Roman" panose="02020603050405020304" pitchFamily="18" charset="0"/>
              </a:rPr>
              <a:t>Students will get didactic and hands-on experience with marginalized, underserved, and vulnerable populations such as: those with chronic pain or experiencing addiction, veterans, LGBTQ+ patients, sex-workers, women, patients that are incarcerated, refugees and immigrants, those experiencing homelessness, and other patients with various socioeconomic challenges to healthcare.</a:t>
            </a:r>
            <a:endParaRPr lang="en-US"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US" sz="1800" dirty="0">
              <a:latin typeface="Candara" panose="020E0502030303020204" pitchFamily="34" charset="0"/>
            </a:endParaRPr>
          </a:p>
          <a:p>
            <a:pPr marL="0" indent="0">
              <a:buFont typeface="Arial" panose="020B0604020202020204" pitchFamily="34" charset="0"/>
              <a:buNone/>
            </a:pPr>
            <a:endParaRPr lang="en-US" sz="1800" dirty="0">
              <a:latin typeface="Candara" panose="020E0502030303020204" pitchFamily="34" charset="0"/>
            </a:endParaRPr>
          </a:p>
        </p:txBody>
      </p:sp>
      <p:sp>
        <p:nvSpPr>
          <p:cNvPr id="5" name="TextBox 4">
            <a:extLst>
              <a:ext uri="{FF2B5EF4-FFF2-40B4-BE49-F238E27FC236}">
                <a16:creationId xmlns:a16="http://schemas.microsoft.com/office/drawing/2014/main" id="{37E2EC52-64C7-4C57-A50A-A5A15B3B35DE}"/>
              </a:ext>
            </a:extLst>
          </p:cNvPr>
          <p:cNvSpPr txBox="1"/>
          <p:nvPr/>
        </p:nvSpPr>
        <p:spPr>
          <a:xfrm>
            <a:off x="2721563" y="1081975"/>
            <a:ext cx="5954052" cy="646331"/>
          </a:xfrm>
          <a:prstGeom prst="rect">
            <a:avLst/>
          </a:prstGeom>
          <a:noFill/>
        </p:spPr>
        <p:txBody>
          <a:bodyPr wrap="square" rtlCol="0">
            <a:spAutoFit/>
          </a:bodyPr>
          <a:lstStyle/>
          <a:p>
            <a:pPr algn="ctr"/>
            <a:r>
              <a:rPr lang="en-US" i="1" dirty="0">
                <a:latin typeface="Candara" panose="020E0502030303020204" pitchFamily="34" charset="0"/>
              </a:rPr>
              <a:t>Directed by Professor Jensen Fisher &amp; Dr. Jean Bouquet – CO</a:t>
            </a:r>
          </a:p>
          <a:p>
            <a:endParaRPr lang="en-US" dirty="0"/>
          </a:p>
        </p:txBody>
      </p:sp>
      <p:sp>
        <p:nvSpPr>
          <p:cNvPr id="7" name="Rectangle 6">
            <a:extLst>
              <a:ext uri="{FF2B5EF4-FFF2-40B4-BE49-F238E27FC236}">
                <a16:creationId xmlns:a16="http://schemas.microsoft.com/office/drawing/2014/main" id="{73A8CFC2-D0E2-4D1F-9F06-108359B5BE96}"/>
              </a:ext>
            </a:extLst>
          </p:cNvPr>
          <p:cNvSpPr/>
          <p:nvPr/>
        </p:nvSpPr>
        <p:spPr>
          <a:xfrm>
            <a:off x="10238570" y="5048756"/>
            <a:ext cx="1219200" cy="246221"/>
          </a:xfrm>
          <a:prstGeom prst="rect">
            <a:avLst/>
          </a:prstGeom>
          <a:noFill/>
        </p:spPr>
        <p:txBody>
          <a:bodyPr wrap="square" lIns="91440" tIns="45720" rIns="91440" bIns="45720">
            <a:spAutoFit/>
          </a:bodyPr>
          <a:lstStyle/>
          <a:p>
            <a:pPr algn="ct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Dr. Afia Albin</a:t>
            </a:r>
            <a:endParaRPr lang="en-US" sz="1000" b="0" cap="none" spc="0" dirty="0">
              <a:ln w="0"/>
              <a:solidFill>
                <a:schemeClr val="tx1"/>
              </a:solidFill>
              <a:effectLst>
                <a:outerShdw blurRad="38100" dist="19050" dir="2700000" algn="tl" rotWithShape="0">
                  <a:schemeClr val="dk1">
                    <a:alpha val="40000"/>
                  </a:schemeClr>
                </a:outerShdw>
              </a:effectLst>
            </a:endParaRPr>
          </a:p>
        </p:txBody>
      </p:sp>
      <p:grpSp>
        <p:nvGrpSpPr>
          <p:cNvPr id="9" name="Group 8">
            <a:extLst>
              <a:ext uri="{FF2B5EF4-FFF2-40B4-BE49-F238E27FC236}">
                <a16:creationId xmlns:a16="http://schemas.microsoft.com/office/drawing/2014/main" id="{5EA84A33-96C1-9CF8-1636-A5EBA2338685}"/>
              </a:ext>
            </a:extLst>
          </p:cNvPr>
          <p:cNvGrpSpPr/>
          <p:nvPr/>
        </p:nvGrpSpPr>
        <p:grpSpPr>
          <a:xfrm>
            <a:off x="10095192" y="826861"/>
            <a:ext cx="1468267" cy="1964765"/>
            <a:chOff x="10097274" y="263953"/>
            <a:chExt cx="1468267" cy="1964765"/>
          </a:xfrm>
        </p:grpSpPr>
        <p:sp>
          <p:nvSpPr>
            <p:cNvPr id="10" name="Rectangle 9">
              <a:extLst>
                <a:ext uri="{FF2B5EF4-FFF2-40B4-BE49-F238E27FC236}">
                  <a16:creationId xmlns:a16="http://schemas.microsoft.com/office/drawing/2014/main" id="{CE58C734-B71A-4238-8A20-97D289319B47}"/>
                </a:ext>
              </a:extLst>
            </p:cNvPr>
            <p:cNvSpPr/>
            <p:nvPr/>
          </p:nvSpPr>
          <p:spPr>
            <a:xfrm>
              <a:off x="10097274" y="1946878"/>
              <a:ext cx="1468267" cy="281840"/>
            </a:xfrm>
            <a:prstGeom prst="rect">
              <a:avLst/>
            </a:prstGeom>
            <a:noFill/>
          </p:spPr>
          <p:txBody>
            <a:bodyPr wrap="square" lIns="91440" tIns="45720" rIns="91440" bIns="45720">
              <a:spAutoFit/>
            </a:bodyPr>
            <a:lstStyle/>
            <a:p>
              <a:pPr algn="ct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Prof. Jensen Fisher</a:t>
              </a:r>
              <a:endParaRPr lang="en-US" sz="1000" b="0" cap="none" spc="0" dirty="0">
                <a:ln w="0"/>
                <a:solidFill>
                  <a:schemeClr val="tx1"/>
                </a:solidFill>
                <a:effectLst>
                  <a:outerShdw blurRad="38100" dist="19050" dir="2700000" algn="tl" rotWithShape="0">
                    <a:schemeClr val="dk1">
                      <a:alpha val="40000"/>
                    </a:schemeClr>
                  </a:outerShdw>
                </a:effectLst>
              </a:endParaRPr>
            </a:p>
          </p:txBody>
        </p:sp>
        <p:pic>
          <p:nvPicPr>
            <p:cNvPr id="13" name="Picture 12" descr="A person smiling at the camera&#10;&#10;Description automatically generated with low confidence">
              <a:extLst>
                <a:ext uri="{FF2B5EF4-FFF2-40B4-BE49-F238E27FC236}">
                  <a16:creationId xmlns:a16="http://schemas.microsoft.com/office/drawing/2014/main" id="{04C9BF16-CDFA-93F7-61C3-C134AF35F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38570" y="263953"/>
              <a:ext cx="1150235" cy="1728306"/>
            </a:xfrm>
            <a:prstGeom prst="rect">
              <a:avLst/>
            </a:prstGeom>
          </p:spPr>
        </p:pic>
      </p:grpSp>
      <p:sp>
        <p:nvSpPr>
          <p:cNvPr id="8" name="TextBox 7">
            <a:extLst>
              <a:ext uri="{FF2B5EF4-FFF2-40B4-BE49-F238E27FC236}">
                <a16:creationId xmlns:a16="http://schemas.microsoft.com/office/drawing/2014/main" id="{E65465DC-8F37-6E49-5EDD-DA08C21C735F}"/>
              </a:ext>
            </a:extLst>
          </p:cNvPr>
          <p:cNvSpPr txBox="1"/>
          <p:nvPr/>
        </p:nvSpPr>
        <p:spPr>
          <a:xfrm>
            <a:off x="823109" y="4141951"/>
            <a:ext cx="9205812" cy="1754326"/>
          </a:xfrm>
          <a:prstGeom prst="rect">
            <a:avLst/>
          </a:prstGeom>
          <a:noFill/>
        </p:spPr>
        <p:txBody>
          <a:bodyPr wrap="square" rtlCol="0">
            <a:spAutoFit/>
          </a:bodyPr>
          <a:lstStyle/>
          <a:p>
            <a:r>
              <a:rPr lang="en-US" sz="1800" dirty="0">
                <a:latin typeface="Candara" panose="020E0502030303020204" pitchFamily="34" charset="0"/>
              </a:rPr>
              <a:t>Students will learn to peel back the layers of health issues and other social determinants in their quest to serve the urban underserved. Students will come away from this track with a new understanding for the vulnerable and a broadened sense purpose as a physician. Students are required to complete 3-4 urban externships/experiences during their clinical years.</a:t>
            </a:r>
          </a:p>
          <a:p>
            <a:endParaRPr lang="en-US" dirty="0"/>
          </a:p>
        </p:txBody>
      </p:sp>
      <p:pic>
        <p:nvPicPr>
          <p:cNvPr id="14" name="Picture 13" descr="A person in a red shirt&#10;&#10;Description automatically generated">
            <a:extLst>
              <a:ext uri="{FF2B5EF4-FFF2-40B4-BE49-F238E27FC236}">
                <a16:creationId xmlns:a16="http://schemas.microsoft.com/office/drawing/2014/main" id="{2F35566A-E9B7-F6F9-A410-86F9D3E39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2335" y="3264788"/>
            <a:ext cx="1173206" cy="1754326"/>
          </a:xfrm>
          <a:prstGeom prst="rect">
            <a:avLst/>
          </a:prstGeom>
        </p:spPr>
      </p:pic>
    </p:spTree>
    <p:extLst>
      <p:ext uri="{BB962C8B-B14F-4D97-AF65-F5344CB8AC3E}">
        <p14:creationId xmlns:p14="http://schemas.microsoft.com/office/powerpoint/2010/main" val="2466321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0DA5-9478-4324-979F-874EF9297608}"/>
              </a:ext>
            </a:extLst>
          </p:cNvPr>
          <p:cNvSpPr txBox="1">
            <a:spLocks/>
          </p:cNvSpPr>
          <p:nvPr/>
        </p:nvSpPr>
        <p:spPr>
          <a:xfrm>
            <a:off x="3922990" y="317480"/>
            <a:ext cx="4346020" cy="59042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Candara" panose="020E0502030303020204" pitchFamily="34" charset="0"/>
              </a:rPr>
              <a:t>Applying for Tracks</a:t>
            </a:r>
          </a:p>
        </p:txBody>
      </p:sp>
      <p:sp>
        <p:nvSpPr>
          <p:cNvPr id="7" name="TextBox 6">
            <a:extLst>
              <a:ext uri="{FF2B5EF4-FFF2-40B4-BE49-F238E27FC236}">
                <a16:creationId xmlns:a16="http://schemas.microsoft.com/office/drawing/2014/main" id="{CA5316A6-76DD-43E4-93D4-0B6BCA4D0CCB}"/>
              </a:ext>
            </a:extLst>
          </p:cNvPr>
          <p:cNvSpPr txBox="1"/>
          <p:nvPr/>
        </p:nvSpPr>
        <p:spPr>
          <a:xfrm>
            <a:off x="7065314" y="2979174"/>
            <a:ext cx="4957058" cy="2677656"/>
          </a:xfrm>
          <a:prstGeom prst="rect">
            <a:avLst/>
          </a:prstGeom>
          <a:solidFill>
            <a:srgbClr val="7CBBFE"/>
          </a:solidFill>
        </p:spPr>
        <p:txBody>
          <a:bodyPr wrap="square" rtlCol="0">
            <a:spAutoFit/>
          </a:bodyPr>
          <a:lstStyle/>
          <a:p>
            <a:pPr algn="ctr"/>
            <a:r>
              <a:rPr lang="en-US" sz="2400" b="1" dirty="0">
                <a:solidFill>
                  <a:schemeClr val="bg1"/>
                </a:solidFill>
              </a:rPr>
              <a:t>RVU FELLOWSHIPS</a:t>
            </a:r>
          </a:p>
          <a:p>
            <a:r>
              <a:rPr lang="en-US" b="1" dirty="0">
                <a:solidFill>
                  <a:schemeClr val="bg1"/>
                </a:solidFill>
              </a:rPr>
              <a:t>Track students are welcome and encouraged to pursue an RVU Fellowship, just as with the core, a fellowship extends a student’s time in their track by a year – they simply graduate with distinction from the track with the next class. For more info on fellowships, visit</a:t>
            </a:r>
          </a:p>
          <a:p>
            <a:endParaRPr lang="en-US" b="1" dirty="0">
              <a:solidFill>
                <a:schemeClr val="bg1"/>
              </a:solidFill>
              <a:hlinkClick r:id="rId2">
                <a:extLst>
                  <a:ext uri="{A12FA001-AC4F-418D-AE19-62706E023703}">
                    <ahyp:hlinkClr xmlns:ahyp="http://schemas.microsoft.com/office/drawing/2018/hyperlinkcolor" val="tx"/>
                  </a:ext>
                </a:extLst>
              </a:hlinkClick>
            </a:endParaRPr>
          </a:p>
          <a:p>
            <a:r>
              <a:rPr lang="en-US" b="1" dirty="0">
                <a:solidFill>
                  <a:srgbClr val="20407F"/>
                </a:solidFill>
                <a:hlinkClick r:id="rId2">
                  <a:extLst>
                    <a:ext uri="{A12FA001-AC4F-418D-AE19-62706E023703}">
                      <ahyp:hlinkClr xmlns:ahyp="http://schemas.microsoft.com/office/drawing/2018/hyperlinkcolor" val="tx"/>
                    </a:ext>
                  </a:extLst>
                </a:hlinkClick>
              </a:rPr>
              <a:t>https://www.rvu.edu/academics/fellowships/</a:t>
            </a:r>
            <a:endParaRPr lang="en-US" sz="1200" b="1" dirty="0">
              <a:solidFill>
                <a:srgbClr val="20407F"/>
              </a:solidFill>
            </a:endParaRPr>
          </a:p>
        </p:txBody>
      </p:sp>
      <p:sp>
        <p:nvSpPr>
          <p:cNvPr id="3" name="TextBox 2">
            <a:extLst>
              <a:ext uri="{FF2B5EF4-FFF2-40B4-BE49-F238E27FC236}">
                <a16:creationId xmlns:a16="http://schemas.microsoft.com/office/drawing/2014/main" id="{5660E478-E85E-4156-B317-4B59A454227B}"/>
              </a:ext>
            </a:extLst>
          </p:cNvPr>
          <p:cNvSpPr txBox="1"/>
          <p:nvPr/>
        </p:nvSpPr>
        <p:spPr>
          <a:xfrm>
            <a:off x="1287056" y="737657"/>
            <a:ext cx="9822873" cy="2292935"/>
          </a:xfrm>
          <a:prstGeom prst="rect">
            <a:avLst/>
          </a:prstGeom>
          <a:noFill/>
        </p:spPr>
        <p:txBody>
          <a:bodyPr wrap="square" rtlCol="0">
            <a:spAutoFit/>
          </a:bodyPr>
          <a:lstStyle/>
          <a:p>
            <a:pPr algn="ctr"/>
            <a:endParaRPr lang="en-US" sz="2200" dirty="0">
              <a:latin typeface="Candara" panose="020E0502030303020204" pitchFamily="34" charset="0"/>
            </a:endParaRPr>
          </a:p>
          <a:p>
            <a:pPr algn="ctr"/>
            <a:r>
              <a:rPr lang="en-US" sz="2200" dirty="0">
                <a:latin typeface="Candara" panose="020E0502030303020204" pitchFamily="34" charset="0"/>
              </a:rPr>
              <a:t>All COM students may apply in the fall of their first year,</a:t>
            </a:r>
            <a:r>
              <a:rPr lang="en-US" sz="2200" b="1" i="1" dirty="0">
                <a:latin typeface="Candara" panose="020E0502030303020204" pitchFamily="34" charset="0"/>
              </a:rPr>
              <a:t> </a:t>
            </a:r>
          </a:p>
          <a:p>
            <a:pPr algn="ctr"/>
            <a:r>
              <a:rPr lang="en-US" sz="2200" dirty="0">
                <a:latin typeface="Candara" panose="020E0502030303020204" pitchFamily="34" charset="0"/>
              </a:rPr>
              <a:t>Applications open late Oct. to early Nov. for approximately 2 weeks</a:t>
            </a:r>
            <a:r>
              <a:rPr lang="en-US" sz="2400" dirty="0">
                <a:latin typeface="Candara" panose="020E0502030303020204" pitchFamily="34" charset="0"/>
              </a:rPr>
              <a:t>.</a:t>
            </a:r>
            <a:endParaRPr lang="en-US" sz="900" dirty="0">
              <a:latin typeface="Candara" panose="020E0502030303020204" pitchFamily="34" charset="0"/>
            </a:endParaRPr>
          </a:p>
          <a:p>
            <a:pPr algn="ctr"/>
            <a:endParaRPr lang="en-US" sz="900" dirty="0">
              <a:latin typeface="Candara" panose="020E0502030303020204" pitchFamily="34" charset="0"/>
            </a:endParaRPr>
          </a:p>
          <a:p>
            <a:pPr algn="ctr"/>
            <a:r>
              <a:rPr lang="en-US" sz="2200" b="1" dirty="0">
                <a:latin typeface="Candara" panose="020E0502030303020204" pitchFamily="34" charset="0"/>
              </a:rPr>
              <a:t>Applying for a track is </a:t>
            </a:r>
            <a:r>
              <a:rPr lang="en-US" sz="2200" b="1" u="sng" dirty="0">
                <a:latin typeface="Candara" panose="020E0502030303020204" pitchFamily="34" charset="0"/>
              </a:rPr>
              <a:t>NOT a commitment </a:t>
            </a:r>
            <a:r>
              <a:rPr lang="en-US" sz="2200" b="1" dirty="0">
                <a:latin typeface="Candara" panose="020E0502030303020204" pitchFamily="34" charset="0"/>
              </a:rPr>
              <a:t>to participate in a track, it’s simply the first step in the conversation to see if a track program is right for you! </a:t>
            </a:r>
          </a:p>
          <a:p>
            <a:pPr algn="ctr"/>
            <a:r>
              <a:rPr lang="en-US" sz="2200" b="1" dirty="0">
                <a:latin typeface="Candara" panose="020E0502030303020204" pitchFamily="34" charset="0"/>
              </a:rPr>
              <a:t>If you have an interest, apply!</a:t>
            </a:r>
          </a:p>
        </p:txBody>
      </p:sp>
      <p:grpSp>
        <p:nvGrpSpPr>
          <p:cNvPr id="8" name="Group 7">
            <a:extLst>
              <a:ext uri="{FF2B5EF4-FFF2-40B4-BE49-F238E27FC236}">
                <a16:creationId xmlns:a16="http://schemas.microsoft.com/office/drawing/2014/main" id="{70E9E54A-6432-436B-B9B8-E8248884ED5A}"/>
              </a:ext>
            </a:extLst>
          </p:cNvPr>
          <p:cNvGrpSpPr/>
          <p:nvPr/>
        </p:nvGrpSpPr>
        <p:grpSpPr>
          <a:xfrm>
            <a:off x="387760" y="2877087"/>
            <a:ext cx="6475155" cy="3080146"/>
            <a:chOff x="993688" y="3060827"/>
            <a:chExt cx="5902870" cy="2731785"/>
          </a:xfrm>
        </p:grpSpPr>
        <p:sp>
          <p:nvSpPr>
            <p:cNvPr id="4" name="Rectangle 3">
              <a:extLst>
                <a:ext uri="{FF2B5EF4-FFF2-40B4-BE49-F238E27FC236}">
                  <a16:creationId xmlns:a16="http://schemas.microsoft.com/office/drawing/2014/main" id="{2C14BE46-3C7C-48D6-BF62-107301F0C96E}"/>
                </a:ext>
              </a:extLst>
            </p:cNvPr>
            <p:cNvSpPr/>
            <p:nvPr/>
          </p:nvSpPr>
          <p:spPr>
            <a:xfrm>
              <a:off x="993688" y="3133928"/>
              <a:ext cx="5902870" cy="2462641"/>
            </a:xfrm>
            <a:prstGeom prst="rect">
              <a:avLst/>
            </a:prstGeom>
            <a:solidFill>
              <a:srgbClr val="516B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7672B7A-C05E-4EC0-9E59-64F416BDEFD4}"/>
                </a:ext>
              </a:extLst>
            </p:cNvPr>
            <p:cNvSpPr txBox="1">
              <a:spLocks/>
            </p:cNvSpPr>
            <p:nvPr/>
          </p:nvSpPr>
          <p:spPr>
            <a:xfrm>
              <a:off x="1536854" y="3060827"/>
              <a:ext cx="4724400" cy="5904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solidFill>
                  <a:latin typeface="Candara" panose="020E0502030303020204" pitchFamily="34" charset="0"/>
                </a:rPr>
                <a:t>Military Students</a:t>
              </a:r>
            </a:p>
          </p:txBody>
        </p:sp>
        <p:sp>
          <p:nvSpPr>
            <p:cNvPr id="6" name="TextBox 5">
              <a:extLst>
                <a:ext uri="{FF2B5EF4-FFF2-40B4-BE49-F238E27FC236}">
                  <a16:creationId xmlns:a16="http://schemas.microsoft.com/office/drawing/2014/main" id="{8DEC77A0-34D1-4195-A7BC-EEAB2F9ED654}"/>
                </a:ext>
              </a:extLst>
            </p:cNvPr>
            <p:cNvSpPr txBox="1"/>
            <p:nvPr/>
          </p:nvSpPr>
          <p:spPr>
            <a:xfrm>
              <a:off x="993688" y="3526983"/>
              <a:ext cx="5810732" cy="2265629"/>
            </a:xfrm>
            <a:prstGeom prst="rect">
              <a:avLst/>
            </a:prstGeom>
            <a:noFill/>
          </p:spPr>
          <p:txBody>
            <a:bodyPr wrap="square" rtlCol="0">
              <a:spAutoFit/>
            </a:bodyPr>
            <a:lstStyle/>
            <a:p>
              <a:pPr algn="ctr"/>
              <a:r>
                <a:rPr lang="en-US" dirty="0">
                  <a:solidFill>
                    <a:schemeClr val="bg1"/>
                  </a:solidFill>
                </a:rPr>
                <a:t>Military students, or those considering accepting a military scholarship, must take part in the RVU Military Medicine Pathway. Because of this level of commitment, military students are unable to participate in a track. They may, however, take electives.</a:t>
              </a:r>
            </a:p>
            <a:p>
              <a:pPr algn="ctr"/>
              <a:r>
                <a:rPr lang="en-US" b="1" dirty="0">
                  <a:solidFill>
                    <a:schemeClr val="bg1"/>
                  </a:solidFill>
                </a:rPr>
                <a:t>For more information on the Military Medicine Pathway, </a:t>
              </a:r>
            </a:p>
            <a:p>
              <a:pPr algn="ctr"/>
              <a:r>
                <a:rPr lang="en-US" b="1" dirty="0">
                  <a:solidFill>
                    <a:schemeClr val="bg1"/>
                  </a:solidFill>
                </a:rPr>
                <a:t>contact the Military Program Coordinators, </a:t>
              </a:r>
            </a:p>
            <a:p>
              <a:pPr algn="ctr"/>
              <a:r>
                <a:rPr lang="en-US" b="1" dirty="0">
                  <a:solidFill>
                    <a:schemeClr val="bg1"/>
                  </a:solidFill>
                </a:rPr>
                <a:t>UT - Tamara Campbell at </a:t>
              </a:r>
              <a:r>
                <a:rPr lang="en-US" b="1" u="sng" dirty="0">
                  <a:solidFill>
                    <a:schemeClr val="bg1"/>
                  </a:solidFill>
                  <a:hlinkClick r:id="rId3">
                    <a:extLst>
                      <a:ext uri="{A12FA001-AC4F-418D-AE19-62706E023703}">
                        <ahyp:hlinkClr xmlns:ahyp="http://schemas.microsoft.com/office/drawing/2018/hyperlinkcolor" val="tx"/>
                      </a:ext>
                    </a:extLst>
                  </a:hlinkClick>
                </a:rPr>
                <a:t>tcampbell@rvu.edu </a:t>
              </a:r>
              <a:endParaRPr lang="en-US" b="1" u="sng" dirty="0">
                <a:solidFill>
                  <a:schemeClr val="bg1"/>
                </a:solidFill>
              </a:endParaRPr>
            </a:p>
            <a:p>
              <a:pPr algn="ctr"/>
              <a:r>
                <a:rPr lang="en-US" b="1" u="sng" dirty="0">
                  <a:solidFill>
                    <a:schemeClr val="bg1"/>
                  </a:solidFill>
                </a:rPr>
                <a:t>CO – Frank Fidani at </a:t>
              </a:r>
              <a:r>
                <a:rPr lang="en-US" b="1" u="sng" dirty="0">
                  <a:solidFill>
                    <a:schemeClr val="bg1"/>
                  </a:solidFill>
                  <a:hlinkClick r:id="rId4">
                    <a:extLst>
                      <a:ext uri="{A12FA001-AC4F-418D-AE19-62706E023703}">
                        <ahyp:hlinkClr xmlns:ahyp="http://schemas.microsoft.com/office/drawing/2018/hyperlinkcolor" val="tx"/>
                      </a:ext>
                    </a:extLst>
                  </a:hlinkClick>
                </a:rPr>
                <a:t>ffidani@rvu.edu</a:t>
              </a:r>
              <a:endParaRPr lang="en-US" b="1" u="sng" dirty="0">
                <a:solidFill>
                  <a:schemeClr val="bg1"/>
                </a:solidFill>
              </a:endParaRPr>
            </a:p>
            <a:p>
              <a:pPr algn="ctr"/>
              <a:endParaRPr lang="en-US" sz="1600" dirty="0">
                <a:solidFill>
                  <a:schemeClr val="bg1"/>
                </a:solidFill>
              </a:endParaRPr>
            </a:p>
          </p:txBody>
        </p:sp>
      </p:grpSp>
    </p:spTree>
    <p:extLst>
      <p:ext uri="{BB962C8B-B14F-4D97-AF65-F5344CB8AC3E}">
        <p14:creationId xmlns:p14="http://schemas.microsoft.com/office/powerpoint/2010/main" val="3338648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66B64719-887E-4937-8346-9346C2CB07E5}"/>
              </a:ext>
            </a:extLst>
          </p:cNvPr>
          <p:cNvGraphicFramePr>
            <a:graphicFrameLocks noChangeAspect="1"/>
          </p:cNvGraphicFramePr>
          <p:nvPr>
            <p:extLst>
              <p:ext uri="{D42A27DB-BD31-4B8C-83A1-F6EECF244321}">
                <p14:modId xmlns:p14="http://schemas.microsoft.com/office/powerpoint/2010/main" val="3636763944"/>
              </p:ext>
            </p:extLst>
          </p:nvPr>
        </p:nvGraphicFramePr>
        <p:xfrm>
          <a:off x="-3532" y="1"/>
          <a:ext cx="12195531" cy="5756743"/>
        </p:xfrm>
        <a:graphic>
          <a:graphicData uri="http://schemas.openxmlformats.org/presentationml/2006/ole">
            <mc:AlternateContent xmlns:mc="http://schemas.openxmlformats.org/markup-compatibility/2006">
              <mc:Choice xmlns:v="urn:schemas-microsoft-com:vml" Requires="v">
                <p:oleObj name="Presentation" r:id="rId2" imgW="5190884" imgH="2919962" progId="PowerPoint.Show.12">
                  <p:embed/>
                </p:oleObj>
              </mc:Choice>
              <mc:Fallback>
                <p:oleObj name="Presentation" r:id="rId2" imgW="5190884" imgH="2919962" progId="PowerPoint.Show.12">
                  <p:embed/>
                  <p:pic>
                    <p:nvPicPr>
                      <p:cNvPr id="0" name=""/>
                      <p:cNvPicPr/>
                      <p:nvPr/>
                    </p:nvPicPr>
                    <p:blipFill>
                      <a:blip r:embed="rId3"/>
                      <a:stretch>
                        <a:fillRect/>
                      </a:stretch>
                    </p:blipFill>
                    <p:spPr>
                      <a:xfrm>
                        <a:off x="-3532" y="1"/>
                        <a:ext cx="12195531" cy="5756743"/>
                      </a:xfrm>
                      <a:prstGeom prst="rect">
                        <a:avLst/>
                      </a:prstGeom>
                    </p:spPr>
                  </p:pic>
                </p:oleObj>
              </mc:Fallback>
            </mc:AlternateContent>
          </a:graphicData>
        </a:graphic>
      </p:graphicFrame>
    </p:spTree>
    <p:extLst>
      <p:ext uri="{BB962C8B-B14F-4D97-AF65-F5344CB8AC3E}">
        <p14:creationId xmlns:p14="http://schemas.microsoft.com/office/powerpoint/2010/main" val="699628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9DB64B-C2AA-4912-8979-786F5AA99BF6}"/>
              </a:ext>
            </a:extLst>
          </p:cNvPr>
          <p:cNvSpPr/>
          <p:nvPr/>
        </p:nvSpPr>
        <p:spPr>
          <a:xfrm>
            <a:off x="675861" y="604299"/>
            <a:ext cx="4377920" cy="5139869"/>
          </a:xfrm>
          <a:prstGeom prst="rect">
            <a:avLst/>
          </a:prstGeom>
          <a:noFill/>
        </p:spPr>
        <p:txBody>
          <a:bodyPr wrap="square" lIns="91440" tIns="45720" rIns="91440" bIns="45720">
            <a:spAutoFit/>
          </a:bodyPr>
          <a:lstStyle/>
          <a:p>
            <a:pPr algn="ctr"/>
            <a:r>
              <a:rPr lang="en-US" sz="4000" b="1" cap="none" spc="0" dirty="0">
                <a:ln w="22225">
                  <a:solidFill>
                    <a:schemeClr val="accent2"/>
                  </a:solidFill>
                  <a:prstDash val="solid"/>
                </a:ln>
                <a:effectLst/>
                <a:latin typeface="Candara" panose="020E0502030303020204" pitchFamily="34" charset="0"/>
              </a:rPr>
              <a:t>TRACK </a:t>
            </a:r>
            <a:r>
              <a:rPr lang="en-US" sz="4000" b="1" dirty="0">
                <a:ln w="22225">
                  <a:solidFill>
                    <a:schemeClr val="accent2"/>
                  </a:solidFill>
                  <a:prstDash val="solid"/>
                </a:ln>
                <a:latin typeface="Candara" panose="020E0502030303020204" pitchFamily="34" charset="0"/>
              </a:rPr>
              <a:t>OR </a:t>
            </a:r>
            <a:r>
              <a:rPr lang="en-US" sz="4000" b="1" cap="none" spc="0" dirty="0">
                <a:ln w="22225">
                  <a:solidFill>
                    <a:schemeClr val="accent2"/>
                  </a:solidFill>
                  <a:prstDash val="solid"/>
                </a:ln>
                <a:effectLst/>
                <a:latin typeface="Candara" panose="020E0502030303020204" pitchFamily="34" charset="0"/>
              </a:rPr>
              <a:t>TREAT</a:t>
            </a:r>
          </a:p>
          <a:p>
            <a:pPr algn="ctr"/>
            <a:r>
              <a:rPr lang="en-US" sz="4000" b="1" dirty="0">
                <a:ln w="22225">
                  <a:solidFill>
                    <a:schemeClr val="accent2"/>
                  </a:solidFill>
                  <a:prstDash val="solid"/>
                </a:ln>
                <a:latin typeface="Candara" panose="020E0502030303020204" pitchFamily="34" charset="0"/>
              </a:rPr>
              <a:t>Class of 2028</a:t>
            </a:r>
          </a:p>
          <a:p>
            <a:pPr algn="ctr"/>
            <a:endParaRPr lang="en-US" sz="4000" b="1" cap="none" spc="0" dirty="0">
              <a:ln w="22225">
                <a:solidFill>
                  <a:schemeClr val="accent2"/>
                </a:solidFill>
                <a:prstDash val="solid"/>
              </a:ln>
              <a:solidFill>
                <a:schemeClr val="tx1">
                  <a:lumMod val="95000"/>
                  <a:lumOff val="5000"/>
                </a:schemeClr>
              </a:solidFill>
              <a:effectLst/>
              <a:latin typeface="Candara" panose="020E0502030303020204" pitchFamily="34" charset="0"/>
            </a:endParaRPr>
          </a:p>
          <a:p>
            <a:pPr algn="ctr"/>
            <a:r>
              <a:rPr lang="en-US" sz="4000" b="1" cap="none" spc="0" dirty="0">
                <a:ln w="22225">
                  <a:solidFill>
                    <a:schemeClr val="accent2"/>
                  </a:solidFill>
                  <a:prstDash val="solid"/>
                </a:ln>
                <a:solidFill>
                  <a:schemeClr val="tx1">
                    <a:lumMod val="95000"/>
                    <a:lumOff val="5000"/>
                  </a:schemeClr>
                </a:solidFill>
                <a:effectLst/>
                <a:latin typeface="Candara" panose="020E0502030303020204" pitchFamily="34" charset="0"/>
              </a:rPr>
              <a:t>Watch for the Date</a:t>
            </a:r>
          </a:p>
          <a:p>
            <a:pPr algn="ctr"/>
            <a:endParaRPr lang="en-US" sz="2800" b="1" dirty="0">
              <a:ln w="22225">
                <a:solidFill>
                  <a:schemeClr val="accent2"/>
                </a:solidFill>
                <a:prstDash val="solid"/>
              </a:ln>
              <a:solidFill>
                <a:srgbClr val="F4722B"/>
              </a:solidFill>
              <a:latin typeface="Candara" panose="020E0502030303020204" pitchFamily="34" charset="0"/>
            </a:endParaRPr>
          </a:p>
          <a:p>
            <a:pPr algn="ctr"/>
            <a:r>
              <a:rPr lang="en-US" sz="2800" b="1" dirty="0">
                <a:ln w="22225">
                  <a:solidFill>
                    <a:schemeClr val="accent2"/>
                  </a:solidFill>
                  <a:prstDash val="solid"/>
                </a:ln>
                <a:solidFill>
                  <a:srgbClr val="F4722B"/>
                </a:solidFill>
                <a:latin typeface="Candara" panose="020E0502030303020204" pitchFamily="34" charset="0"/>
              </a:rPr>
              <a:t>Join us for a fun </a:t>
            </a:r>
          </a:p>
          <a:p>
            <a:pPr algn="ctr"/>
            <a:r>
              <a:rPr lang="en-US" sz="2800" b="1" dirty="0">
                <a:ln w="22225">
                  <a:solidFill>
                    <a:schemeClr val="accent2"/>
                  </a:solidFill>
                  <a:prstDash val="solid"/>
                </a:ln>
                <a:solidFill>
                  <a:srgbClr val="F4722B"/>
                </a:solidFill>
                <a:latin typeface="Candara" panose="020E0502030303020204" pitchFamily="34" charset="0"/>
              </a:rPr>
              <a:t>fall-themed event where you can visit with </a:t>
            </a:r>
          </a:p>
          <a:p>
            <a:pPr algn="ctr"/>
            <a:r>
              <a:rPr lang="en-US" sz="2800" b="1" dirty="0">
                <a:ln w="22225">
                  <a:solidFill>
                    <a:schemeClr val="accent2"/>
                  </a:solidFill>
                  <a:prstDash val="solid"/>
                </a:ln>
                <a:solidFill>
                  <a:srgbClr val="F4722B"/>
                </a:solidFill>
                <a:latin typeface="Candara" panose="020E0502030303020204" pitchFamily="34" charset="0"/>
              </a:rPr>
              <a:t>current track students and course directors</a:t>
            </a:r>
            <a:endParaRPr lang="en-US" sz="2800" b="1" cap="none" spc="0" dirty="0">
              <a:ln w="22225">
                <a:solidFill>
                  <a:schemeClr val="accent2"/>
                </a:solidFill>
                <a:prstDash val="solid"/>
              </a:ln>
              <a:solidFill>
                <a:srgbClr val="F4722B"/>
              </a:solidFill>
              <a:effectLst/>
              <a:latin typeface="Candara" panose="020E0502030303020204" pitchFamily="34" charset="0"/>
            </a:endParaRPr>
          </a:p>
        </p:txBody>
      </p:sp>
      <p:pic>
        <p:nvPicPr>
          <p:cNvPr id="3" name="Picture 2" descr="A picture containing text, orange, design, pattern&#10;&#10;Description automatically generated">
            <a:extLst>
              <a:ext uri="{FF2B5EF4-FFF2-40B4-BE49-F238E27FC236}">
                <a16:creationId xmlns:a16="http://schemas.microsoft.com/office/drawing/2014/main" id="{827AFC75-1EE4-5C0F-CC72-2CA0FF17E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4810" y="196504"/>
            <a:ext cx="5547664" cy="5547664"/>
          </a:xfrm>
          <a:prstGeom prst="rect">
            <a:avLst/>
          </a:prstGeom>
        </p:spPr>
      </p:pic>
      <p:pic>
        <p:nvPicPr>
          <p:cNvPr id="4" name="Picture 3">
            <a:extLst>
              <a:ext uri="{FF2B5EF4-FFF2-40B4-BE49-F238E27FC236}">
                <a16:creationId xmlns:a16="http://schemas.microsoft.com/office/drawing/2014/main" id="{1620A529-CE11-4FD5-853F-AD17E9FBA01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74512" y="1307830"/>
            <a:ext cx="3127668" cy="3192607"/>
          </a:xfrm>
          <a:prstGeom prst="rect">
            <a:avLst/>
          </a:prstGeom>
        </p:spPr>
      </p:pic>
    </p:spTree>
    <p:extLst>
      <p:ext uri="{BB962C8B-B14F-4D97-AF65-F5344CB8AC3E}">
        <p14:creationId xmlns:p14="http://schemas.microsoft.com/office/powerpoint/2010/main" val="3404788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FDFC6FA-296C-417C-B110-3D17A3E114DD}"/>
              </a:ext>
            </a:extLst>
          </p:cNvPr>
          <p:cNvSpPr txBox="1">
            <a:spLocks/>
          </p:cNvSpPr>
          <p:nvPr/>
        </p:nvSpPr>
        <p:spPr>
          <a:xfrm>
            <a:off x="3604986" y="2697292"/>
            <a:ext cx="5181600" cy="1470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b="1">
                <a:solidFill>
                  <a:srgbClr val="6B5388"/>
                </a:solidFill>
                <a:latin typeface="Candara" panose="020E0502030303020204" pitchFamily="34" charset="0"/>
              </a:rPr>
              <a:t>Electives</a:t>
            </a:r>
            <a:endParaRPr lang="en-US" sz="9600" b="1" dirty="0">
              <a:solidFill>
                <a:srgbClr val="6B5388"/>
              </a:solidFill>
              <a:latin typeface="Candara" panose="020E0502030303020204" pitchFamily="34" charset="0"/>
            </a:endParaRPr>
          </a:p>
        </p:txBody>
      </p:sp>
      <p:pic>
        <p:nvPicPr>
          <p:cNvPr id="8" name="Picture 10" descr="Online High School Electives">
            <a:extLst>
              <a:ext uri="{FF2B5EF4-FFF2-40B4-BE49-F238E27FC236}">
                <a16:creationId xmlns:a16="http://schemas.microsoft.com/office/drawing/2014/main" id="{4F798D5D-7F31-4A91-9D8B-8F31873082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4301" y="916250"/>
            <a:ext cx="8379868" cy="408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06198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42D8F81-77CA-4E33-8212-944271FDF05A}"/>
              </a:ext>
            </a:extLst>
          </p:cNvPr>
          <p:cNvSpPr txBox="1">
            <a:spLocks/>
          </p:cNvSpPr>
          <p:nvPr/>
        </p:nvSpPr>
        <p:spPr>
          <a:xfrm>
            <a:off x="859317" y="360580"/>
            <a:ext cx="9955344" cy="136837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ndara" panose="020E0502030303020204" pitchFamily="34" charset="0"/>
              </a:rPr>
              <a:t>History of Medicine Elective</a:t>
            </a:r>
            <a:br>
              <a:rPr lang="en-US" sz="2600" b="1" dirty="0">
                <a:latin typeface="Candara" panose="020E0502030303020204" pitchFamily="34" charset="0"/>
              </a:rPr>
            </a:br>
            <a:r>
              <a:rPr lang="en-US" sz="2200" i="1" dirty="0">
                <a:latin typeface="Candara" panose="020E0502030303020204" pitchFamily="34" charset="0"/>
              </a:rPr>
              <a:t>Directed by Jensen Fisher, MLIS and Elizabeth George, PhD.</a:t>
            </a:r>
          </a:p>
          <a:p>
            <a:pPr algn="ctr"/>
            <a:r>
              <a:rPr lang="en-US" sz="2200" i="1" dirty="0">
                <a:latin typeface="Candara" panose="020E0502030303020204" pitchFamily="34" charset="0"/>
              </a:rPr>
              <a:t>CO Only</a:t>
            </a:r>
            <a:endParaRPr lang="en-US" sz="2200" dirty="0">
              <a:latin typeface="Candara" panose="020E0502030303020204" pitchFamily="34" charset="0"/>
            </a:endParaRPr>
          </a:p>
        </p:txBody>
      </p:sp>
      <p:sp>
        <p:nvSpPr>
          <p:cNvPr id="4" name="Content Placeholder 2">
            <a:extLst>
              <a:ext uri="{FF2B5EF4-FFF2-40B4-BE49-F238E27FC236}">
                <a16:creationId xmlns:a16="http://schemas.microsoft.com/office/drawing/2014/main" id="{74B8AA79-E795-44B6-91A2-D93F7AA14AAC}"/>
              </a:ext>
            </a:extLst>
          </p:cNvPr>
          <p:cNvSpPr txBox="1">
            <a:spLocks/>
          </p:cNvSpPr>
          <p:nvPr/>
        </p:nvSpPr>
        <p:spPr>
          <a:xfrm>
            <a:off x="871025" y="1785147"/>
            <a:ext cx="7465107" cy="29613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latin typeface="Candara" panose="020E0502030303020204" pitchFamily="34" charset="0"/>
              </a:rPr>
              <a:t>This course series looks at the role of doctors, patients, diseases and societal reaction to them over time, asking how medicine, disease, and health have been motors for change. </a:t>
            </a:r>
          </a:p>
          <a:p>
            <a:pPr marL="0" indent="0">
              <a:buFont typeface="Arial" panose="020B0604020202020204" pitchFamily="34" charset="0"/>
              <a:buNone/>
            </a:pPr>
            <a:endParaRPr lang="en-US" sz="2200" b="1" dirty="0">
              <a:latin typeface="Candara" panose="020E0502030303020204" pitchFamily="34" charset="0"/>
            </a:endParaRPr>
          </a:p>
          <a:p>
            <a:pPr marL="0" indent="0">
              <a:buFont typeface="Arial" panose="020B0604020202020204" pitchFamily="34" charset="0"/>
              <a:buNone/>
            </a:pPr>
            <a:r>
              <a:rPr lang="en-US" sz="2200" b="1" dirty="0">
                <a:latin typeface="Candara" panose="020E0502030303020204" pitchFamily="34" charset="0"/>
              </a:rPr>
              <a:t>This course encourages participants to understand how contemporary medicine differs from but is indelibly marked by its past. It introduces participants to the methods and tools of research in the history of medicine and encourages the critical analysis of differing historical interpretations, including the participant’s own.</a:t>
            </a:r>
          </a:p>
        </p:txBody>
      </p:sp>
      <p:pic>
        <p:nvPicPr>
          <p:cNvPr id="6" name="Picture 5">
            <a:extLst>
              <a:ext uri="{FF2B5EF4-FFF2-40B4-BE49-F238E27FC236}">
                <a16:creationId xmlns:a16="http://schemas.microsoft.com/office/drawing/2014/main" id="{60D36294-9DF2-446A-8ADE-3A64F6176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793237" y="2804080"/>
            <a:ext cx="1352915" cy="20338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2884F65-1561-4E88-ACC5-69C4B4153172}"/>
              </a:ext>
            </a:extLst>
          </p:cNvPr>
          <p:cNvSpPr/>
          <p:nvPr/>
        </p:nvSpPr>
        <p:spPr>
          <a:xfrm>
            <a:off x="9668378" y="4837934"/>
            <a:ext cx="1602632" cy="300716"/>
          </a:xfrm>
          <a:prstGeom prst="rect">
            <a:avLst/>
          </a:prstGeom>
          <a:noFill/>
        </p:spPr>
        <p:txBody>
          <a:bodyPr wrap="square" lIns="91440" tIns="45720" rIns="91440" bIns="45720">
            <a:spAutoFit/>
          </a:bodyPr>
          <a:lstStyle/>
          <a:p>
            <a:pPr algn="ct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Prof. Jensen Fisher</a:t>
            </a:r>
            <a:endParaRPr lang="en-US" sz="1000" b="0" cap="none" spc="0" dirty="0">
              <a:ln w="0"/>
              <a:solidFill>
                <a:schemeClr val="tx1"/>
              </a:solidFill>
              <a:effectLst>
                <a:outerShdw blurRad="38100" dist="19050" dir="2700000" algn="tl" rotWithShape="0">
                  <a:schemeClr val="dk1">
                    <a:alpha val="40000"/>
                  </a:schemeClr>
                </a:outerShdw>
              </a:effectLst>
            </a:endParaRPr>
          </a:p>
        </p:txBody>
      </p:sp>
      <p:grpSp>
        <p:nvGrpSpPr>
          <p:cNvPr id="8" name="Group 7">
            <a:extLst>
              <a:ext uri="{FF2B5EF4-FFF2-40B4-BE49-F238E27FC236}">
                <a16:creationId xmlns:a16="http://schemas.microsoft.com/office/drawing/2014/main" id="{3349202C-C81B-4DCE-A0B9-2C464AF199DF}"/>
              </a:ext>
            </a:extLst>
          </p:cNvPr>
          <p:cNvGrpSpPr/>
          <p:nvPr/>
        </p:nvGrpSpPr>
        <p:grpSpPr>
          <a:xfrm>
            <a:off x="9606707" y="640379"/>
            <a:ext cx="1725976" cy="2177148"/>
            <a:chOff x="76200" y="3538532"/>
            <a:chExt cx="1524000" cy="1950555"/>
          </a:xfrm>
        </p:grpSpPr>
        <p:pic>
          <p:nvPicPr>
            <p:cNvPr id="9" name="Picture 8">
              <a:extLst>
                <a:ext uri="{FF2B5EF4-FFF2-40B4-BE49-F238E27FC236}">
                  <a16:creationId xmlns:a16="http://schemas.microsoft.com/office/drawing/2014/main" id="{5E0BC51C-17EF-4B51-9DDA-B5AD62B58C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538532"/>
              <a:ext cx="1194596" cy="15672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A0FEFC9-F4E5-47AF-830B-45FECD1DD90A}"/>
                </a:ext>
              </a:extLst>
            </p:cNvPr>
            <p:cNvSpPr/>
            <p:nvPr/>
          </p:nvSpPr>
          <p:spPr>
            <a:xfrm>
              <a:off x="76200" y="5088977"/>
              <a:ext cx="1524000" cy="400110"/>
            </a:xfrm>
            <a:prstGeom prst="rect">
              <a:avLst/>
            </a:prstGeom>
            <a:noFill/>
          </p:spPr>
          <p:txBody>
            <a:bodyPr wrap="square" lIns="91440" tIns="45720" rIns="91440" bIns="45720">
              <a:spAutoFit/>
            </a:bodyPr>
            <a:lstStyle/>
            <a:p>
              <a:pPr algn="ct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Dr. Elizabeth</a:t>
              </a:r>
            </a:p>
            <a:p>
              <a:pPr algn="ctr"/>
              <a:r>
                <a:rPr lang="en-US" sz="1000" i="1" dirty="0">
                  <a:ln w="0"/>
                  <a:effectLst>
                    <a:outerShdw blurRad="38100" dist="19050" dir="2700000" algn="tl" rotWithShape="0">
                      <a:schemeClr val="dk1">
                        <a:alpha val="40000"/>
                      </a:schemeClr>
                    </a:outerShdw>
                  </a:effectLst>
                  <a:latin typeface="Candara" panose="020E0502030303020204" pitchFamily="34" charset="0"/>
                </a:rPr>
                <a:t>Moffett-</a:t>
              </a:r>
              <a:r>
                <a:rPr lang="en-US" sz="10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George</a:t>
              </a:r>
              <a:endParaRPr lang="en-US" sz="1000" b="0" cap="none" spc="0" dirty="0">
                <a:ln w="0"/>
                <a:solidFill>
                  <a:schemeClr val="tx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472276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B580-7E10-4A13-8D3A-535D1CAA0E96}"/>
              </a:ext>
            </a:extLst>
          </p:cNvPr>
          <p:cNvSpPr txBox="1">
            <a:spLocks/>
          </p:cNvSpPr>
          <p:nvPr/>
        </p:nvSpPr>
        <p:spPr>
          <a:xfrm>
            <a:off x="2279602" y="382212"/>
            <a:ext cx="7221888"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ndara" panose="020E0502030303020204" pitchFamily="34" charset="0"/>
              </a:rPr>
              <a:t>Integrative Medical Nutrition</a:t>
            </a:r>
          </a:p>
        </p:txBody>
      </p:sp>
      <p:sp>
        <p:nvSpPr>
          <p:cNvPr id="3" name="Content Placeholder 2">
            <a:extLst>
              <a:ext uri="{FF2B5EF4-FFF2-40B4-BE49-F238E27FC236}">
                <a16:creationId xmlns:a16="http://schemas.microsoft.com/office/drawing/2014/main" id="{14E192F6-0571-49F1-8197-C7F3FF4A3C47}"/>
              </a:ext>
            </a:extLst>
          </p:cNvPr>
          <p:cNvSpPr txBox="1">
            <a:spLocks/>
          </p:cNvSpPr>
          <p:nvPr/>
        </p:nvSpPr>
        <p:spPr>
          <a:xfrm>
            <a:off x="3679913" y="982434"/>
            <a:ext cx="4055505" cy="8381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i="1" dirty="0">
                <a:latin typeface="Candara" panose="020E0502030303020204" pitchFamily="34" charset="0"/>
              </a:rPr>
              <a:t>Directed by Dr. Amberly Reynolds</a:t>
            </a:r>
          </a:p>
          <a:p>
            <a:pPr marL="0" indent="0" algn="ctr">
              <a:buFont typeface="Arial" panose="020B0604020202020204" pitchFamily="34" charset="0"/>
              <a:buNone/>
            </a:pPr>
            <a:r>
              <a:rPr lang="en-US" sz="2000" i="1" dirty="0">
                <a:latin typeface="Candara" panose="020E0502030303020204" pitchFamily="34" charset="0"/>
              </a:rPr>
              <a:t>UT/CO</a:t>
            </a:r>
          </a:p>
          <a:p>
            <a:pPr marL="0" indent="0">
              <a:spcBef>
                <a:spcPts val="0"/>
              </a:spcBef>
              <a:buFont typeface="Arial" panose="020B0604020202020204" pitchFamily="34" charset="0"/>
              <a:buNone/>
            </a:pPr>
            <a:endParaRPr lang="en-US" sz="2600" i="1" dirty="0">
              <a:latin typeface="Candara" panose="020E0502030303020204" pitchFamily="34" charset="0"/>
            </a:endParaRPr>
          </a:p>
        </p:txBody>
      </p:sp>
      <p:sp>
        <p:nvSpPr>
          <p:cNvPr id="4" name="TextBox 3">
            <a:extLst>
              <a:ext uri="{FF2B5EF4-FFF2-40B4-BE49-F238E27FC236}">
                <a16:creationId xmlns:a16="http://schemas.microsoft.com/office/drawing/2014/main" id="{FEDA55B2-C1F2-42B6-A9C8-58AA5F263908}"/>
              </a:ext>
            </a:extLst>
          </p:cNvPr>
          <p:cNvSpPr txBox="1"/>
          <p:nvPr/>
        </p:nvSpPr>
        <p:spPr>
          <a:xfrm>
            <a:off x="1164567" y="3999883"/>
            <a:ext cx="9431716" cy="1631216"/>
          </a:xfrm>
          <a:prstGeom prst="rect">
            <a:avLst/>
          </a:prstGeom>
          <a:noFill/>
        </p:spPr>
        <p:txBody>
          <a:bodyPr wrap="square" rtlCol="0">
            <a:spAutoFit/>
          </a:bodyPr>
          <a:lstStyle/>
          <a:p>
            <a:r>
              <a:rPr lang="en-US" sz="2000" b="1" dirty="0"/>
              <a:t>Course Objectives:</a:t>
            </a:r>
          </a:p>
          <a:p>
            <a:pPr marL="173038" indent="-173038"/>
            <a:r>
              <a:rPr lang="en-US" sz="2000" b="1" dirty="0"/>
              <a:t>• Familiarize students with the major nutrition content that primary care physicians should know.</a:t>
            </a:r>
          </a:p>
          <a:p>
            <a:pPr marL="173038" indent="-173038"/>
            <a:r>
              <a:rPr lang="en-US" sz="2000" b="1" dirty="0"/>
              <a:t>• Introduce students to the diversity of professions and healthcare philosophies incorporate nutrition into disease prevention and intervention.</a:t>
            </a:r>
          </a:p>
        </p:txBody>
      </p:sp>
      <p:sp>
        <p:nvSpPr>
          <p:cNvPr id="6" name="TextBox 5">
            <a:extLst>
              <a:ext uri="{FF2B5EF4-FFF2-40B4-BE49-F238E27FC236}">
                <a16:creationId xmlns:a16="http://schemas.microsoft.com/office/drawing/2014/main" id="{D495640D-36F6-4D30-903F-62FBACF22130}"/>
              </a:ext>
            </a:extLst>
          </p:cNvPr>
          <p:cNvSpPr txBox="1"/>
          <p:nvPr/>
        </p:nvSpPr>
        <p:spPr>
          <a:xfrm>
            <a:off x="9870554" y="3225716"/>
            <a:ext cx="1840526" cy="307777"/>
          </a:xfrm>
          <a:prstGeom prst="rect">
            <a:avLst/>
          </a:prstGeom>
          <a:noFill/>
        </p:spPr>
        <p:txBody>
          <a:bodyPr wrap="square" rtlCol="0">
            <a:spAutoFit/>
          </a:bodyPr>
          <a:lstStyle/>
          <a:p>
            <a:r>
              <a:rPr lang="en-US" sz="1400" dirty="0">
                <a:latin typeface="Candara" panose="020E0502030303020204" pitchFamily="34" charset="0"/>
              </a:rPr>
              <a:t>Dr. Amberly Reynolds</a:t>
            </a:r>
          </a:p>
        </p:txBody>
      </p:sp>
      <p:sp>
        <p:nvSpPr>
          <p:cNvPr id="7" name="TextBox 6">
            <a:extLst>
              <a:ext uri="{FF2B5EF4-FFF2-40B4-BE49-F238E27FC236}">
                <a16:creationId xmlns:a16="http://schemas.microsoft.com/office/drawing/2014/main" id="{5EFEB7F6-3A2C-4ED7-A5BE-CAECDB05D07E}"/>
              </a:ext>
            </a:extLst>
          </p:cNvPr>
          <p:cNvSpPr txBox="1"/>
          <p:nvPr/>
        </p:nvSpPr>
        <p:spPr>
          <a:xfrm>
            <a:off x="648489" y="1743666"/>
            <a:ext cx="9135373" cy="2246769"/>
          </a:xfrm>
          <a:prstGeom prst="rect">
            <a:avLst/>
          </a:prstGeom>
          <a:noFill/>
        </p:spPr>
        <p:txBody>
          <a:bodyPr wrap="square" rtlCol="0">
            <a:spAutoFit/>
          </a:bodyPr>
          <a:lstStyle/>
          <a:p>
            <a:r>
              <a:rPr lang="en-US" sz="2000" b="1" dirty="0"/>
              <a:t>Nutrition is a discipline that is embraced by a variety of healthcare professions and philosophies that are typically not represented in any single health sciences education institution. The need and desire for this kind of education has been expressed by both RVU faculty and students.</a:t>
            </a:r>
          </a:p>
          <a:p>
            <a:endParaRPr lang="en-US" sz="2000" b="1" dirty="0"/>
          </a:p>
          <a:p>
            <a:r>
              <a:rPr lang="en-US" sz="2000" b="1" dirty="0"/>
              <a:t>This elective utilizes an inter-professional approach to the topic by multiple healthcare professions.</a:t>
            </a:r>
          </a:p>
        </p:txBody>
      </p:sp>
      <p:pic>
        <p:nvPicPr>
          <p:cNvPr id="12" name="Picture 11" descr="A person with long brown hair&#10;&#10;Description automatically generated with medium confidence">
            <a:extLst>
              <a:ext uri="{FF2B5EF4-FFF2-40B4-BE49-F238E27FC236}">
                <a16:creationId xmlns:a16="http://schemas.microsoft.com/office/drawing/2014/main" id="{154629D1-28D4-CDA0-414F-EC334580996F}"/>
              </a:ext>
            </a:extLst>
          </p:cNvPr>
          <p:cNvPicPr>
            <a:picLocks noChangeAspect="1"/>
          </p:cNvPicPr>
          <p:nvPr/>
        </p:nvPicPr>
        <p:blipFill rotWithShape="1">
          <a:blip r:embed="rId2">
            <a:extLst>
              <a:ext uri="{28A0092B-C50C-407E-A947-70E740481C1C}">
                <a14:useLocalDpi xmlns:a14="http://schemas.microsoft.com/office/drawing/2010/main" val="0"/>
              </a:ext>
            </a:extLst>
          </a:blip>
          <a:srcRect l="12353" t="4283" r="10672" b="33298"/>
          <a:stretch/>
        </p:blipFill>
        <p:spPr>
          <a:xfrm>
            <a:off x="9735911" y="717755"/>
            <a:ext cx="2061862" cy="2507961"/>
          </a:xfrm>
          <a:prstGeom prst="rect">
            <a:avLst/>
          </a:prstGeom>
        </p:spPr>
      </p:pic>
    </p:spTree>
    <p:extLst>
      <p:ext uri="{BB962C8B-B14F-4D97-AF65-F5344CB8AC3E}">
        <p14:creationId xmlns:p14="http://schemas.microsoft.com/office/powerpoint/2010/main" val="1868926123"/>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6B484F-D473-4DCA-A043-EF654A1252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8216" y="1375947"/>
            <a:ext cx="3174124" cy="2388531"/>
          </a:xfrm>
          <a:prstGeom prst="rect">
            <a:avLst/>
          </a:prstGeom>
          <a:ln>
            <a:noFill/>
          </a:ln>
          <a:effectLst>
            <a:softEdge rad="112500"/>
          </a:effectLst>
        </p:spPr>
      </p:pic>
      <p:sp>
        <p:nvSpPr>
          <p:cNvPr id="3" name="Title 1">
            <a:extLst>
              <a:ext uri="{FF2B5EF4-FFF2-40B4-BE49-F238E27FC236}">
                <a16:creationId xmlns:a16="http://schemas.microsoft.com/office/drawing/2014/main" id="{7B315703-4B27-4282-89C9-9DA72C1F2838}"/>
              </a:ext>
            </a:extLst>
          </p:cNvPr>
          <p:cNvSpPr txBox="1">
            <a:spLocks/>
          </p:cNvSpPr>
          <p:nvPr/>
        </p:nvSpPr>
        <p:spPr>
          <a:xfrm>
            <a:off x="3864009" y="339257"/>
            <a:ext cx="3690669" cy="4916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Candara" panose="020E0502030303020204" pitchFamily="34" charset="0"/>
              </a:rPr>
              <a:t>About the Department</a:t>
            </a:r>
          </a:p>
        </p:txBody>
      </p:sp>
      <p:sp>
        <p:nvSpPr>
          <p:cNvPr id="4" name="Content Placeholder 5">
            <a:extLst>
              <a:ext uri="{FF2B5EF4-FFF2-40B4-BE49-F238E27FC236}">
                <a16:creationId xmlns:a16="http://schemas.microsoft.com/office/drawing/2014/main" id="{83B0C7A3-78DF-459F-B794-04CF0B5F9431}"/>
              </a:ext>
            </a:extLst>
          </p:cNvPr>
          <p:cNvSpPr txBox="1">
            <a:spLocks/>
          </p:cNvSpPr>
          <p:nvPr/>
        </p:nvSpPr>
        <p:spPr>
          <a:xfrm>
            <a:off x="654265" y="893694"/>
            <a:ext cx="8092920" cy="230832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900" b="1" dirty="0">
                <a:latin typeface="Candara"/>
              </a:rPr>
              <a:t>The Tracks and Special Programs Department is a division of the RVU COM and strives to create and deliver optional curricular programming strategically crafted to offer students an opportunity for inspiring educational experiences in a variety of health care areas as they endeavor to serve patients in diverse communities with compassion, integrity, and excellence. </a:t>
            </a:r>
          </a:p>
          <a:p>
            <a:pPr marL="0" indent="0">
              <a:lnSpc>
                <a:spcPct val="120000"/>
              </a:lnSpc>
              <a:buNone/>
            </a:pPr>
            <a:r>
              <a:rPr lang="en-US" sz="1900" b="1" dirty="0">
                <a:latin typeface="Candara"/>
              </a:rPr>
              <a:t>Currently ,this department offers:</a:t>
            </a:r>
            <a:endParaRPr lang="en-US" sz="1900" b="1" dirty="0">
              <a:latin typeface="Candara"/>
              <a:cs typeface="Calibri"/>
            </a:endParaRPr>
          </a:p>
        </p:txBody>
      </p:sp>
      <p:sp>
        <p:nvSpPr>
          <p:cNvPr id="5" name="TextBox 4">
            <a:extLst>
              <a:ext uri="{FF2B5EF4-FFF2-40B4-BE49-F238E27FC236}">
                <a16:creationId xmlns:a16="http://schemas.microsoft.com/office/drawing/2014/main" id="{941F6270-C79B-4747-831E-EF4E27BC3314}"/>
              </a:ext>
            </a:extLst>
          </p:cNvPr>
          <p:cNvSpPr txBox="1"/>
          <p:nvPr/>
        </p:nvSpPr>
        <p:spPr>
          <a:xfrm>
            <a:off x="1017917" y="2741218"/>
            <a:ext cx="10519818" cy="2139047"/>
          </a:xfrm>
          <a:prstGeom prst="rect">
            <a:avLst/>
          </a:prstGeom>
          <a:noFill/>
        </p:spPr>
        <p:txBody>
          <a:bodyPr wrap="square" lIns="91440" tIns="45720" rIns="91440" bIns="45720" rtlCol="0" anchor="t">
            <a:spAutoFit/>
          </a:bodyPr>
          <a:lstStyle/>
          <a:p>
            <a:endParaRPr lang="en-US" sz="1900" dirty="0">
              <a:latin typeface="Candara" panose="020E0502030303020204" pitchFamily="34" charset="0"/>
            </a:endParaRPr>
          </a:p>
          <a:p>
            <a:endParaRPr lang="en-US" sz="1900" dirty="0">
              <a:latin typeface="Candara" panose="020E0502030303020204" pitchFamily="34" charset="0"/>
            </a:endParaRPr>
          </a:p>
          <a:p>
            <a:pPr>
              <a:lnSpc>
                <a:spcPct val="150000"/>
              </a:lnSpc>
              <a:buFont typeface="Wingdings" panose="05000000000000000000" pitchFamily="2" charset="2"/>
              <a:buChar char="Ø"/>
            </a:pPr>
            <a:r>
              <a:rPr lang="en-US" sz="1900" b="1" dirty="0">
                <a:latin typeface="Candara"/>
              </a:rPr>
              <a:t> Six different tracks to which COM 1 students can apply.</a:t>
            </a:r>
          </a:p>
          <a:p>
            <a:pPr>
              <a:lnSpc>
                <a:spcPct val="150000"/>
              </a:lnSpc>
              <a:buFont typeface="Wingdings" panose="05000000000000000000" pitchFamily="2" charset="2"/>
              <a:buChar char="Ø"/>
            </a:pPr>
            <a:r>
              <a:rPr lang="en-US" sz="1900" b="1" dirty="0">
                <a:latin typeface="Candara"/>
              </a:rPr>
              <a:t> Multiple single semester Electives for all RVU students.</a:t>
            </a:r>
          </a:p>
          <a:p>
            <a:pPr marL="233045" indent="-233045">
              <a:buFont typeface="Wingdings" panose="05000000000000000000" pitchFamily="2" charset="2"/>
              <a:buChar char="Ø"/>
            </a:pPr>
            <a:r>
              <a:rPr lang="en-US" sz="1900" b="1" dirty="0">
                <a:latin typeface="Candara"/>
              </a:rPr>
              <a:t>Approval of all international externship sites for COM clinical students and elective locations for first- and second-year students.  </a:t>
            </a:r>
            <a:endParaRPr lang="en-US" sz="1900" b="1" dirty="0">
              <a:latin typeface="Candara"/>
              <a:cs typeface="Calibri"/>
            </a:endParaRPr>
          </a:p>
        </p:txBody>
      </p:sp>
      <p:sp>
        <p:nvSpPr>
          <p:cNvPr id="6" name="TextBox 5">
            <a:extLst>
              <a:ext uri="{FF2B5EF4-FFF2-40B4-BE49-F238E27FC236}">
                <a16:creationId xmlns:a16="http://schemas.microsoft.com/office/drawing/2014/main" id="{6A6C9D65-E4C3-43D5-8D8B-C15DD8B89F9B}"/>
              </a:ext>
            </a:extLst>
          </p:cNvPr>
          <p:cNvSpPr txBox="1"/>
          <p:nvPr/>
        </p:nvSpPr>
        <p:spPr>
          <a:xfrm>
            <a:off x="512222" y="5054907"/>
            <a:ext cx="10110158" cy="677108"/>
          </a:xfrm>
          <a:prstGeom prst="rect">
            <a:avLst/>
          </a:prstGeom>
          <a:noFill/>
        </p:spPr>
        <p:txBody>
          <a:bodyPr wrap="square" lIns="91440" tIns="45720" rIns="91440" bIns="45720" rtlCol="0" anchor="t">
            <a:spAutoFit/>
          </a:bodyPr>
          <a:lstStyle/>
          <a:p>
            <a:r>
              <a:rPr lang="en-US" sz="1900" b="1" dirty="0">
                <a:latin typeface="Candara"/>
              </a:rPr>
              <a:t>This department also administers the review and approval of all International Externship/Medical Outreach/Trip or Research sites for RVU students at all levels.</a:t>
            </a:r>
            <a:endParaRPr lang="en-US" sz="1900" dirty="0"/>
          </a:p>
        </p:txBody>
      </p:sp>
    </p:spTree>
    <p:extLst>
      <p:ext uri="{BB962C8B-B14F-4D97-AF65-F5344CB8AC3E}">
        <p14:creationId xmlns:p14="http://schemas.microsoft.com/office/powerpoint/2010/main" val="1693072651"/>
      </p:ext>
    </p:extLst>
  </p:cSld>
  <p:clrMapOvr>
    <a:masterClrMapping/>
  </p:clrMapOvr>
  <mc:AlternateContent xmlns:mc="http://schemas.openxmlformats.org/markup-compatibility/2006" xmlns:p14="http://schemas.microsoft.com/office/powerpoint/2010/main">
    <mc:Choice Requires="p14">
      <p:transition spd="slow" p14:dur="2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02A30C-E370-ADBA-94CD-AD36B4CE5547}"/>
              </a:ext>
            </a:extLst>
          </p:cNvPr>
          <p:cNvSpPr/>
          <p:nvPr/>
        </p:nvSpPr>
        <p:spPr>
          <a:xfrm>
            <a:off x="2783238" y="278121"/>
            <a:ext cx="6782540" cy="707886"/>
          </a:xfrm>
          <a:prstGeom prst="rect">
            <a:avLst/>
          </a:prstGeom>
          <a:solidFill>
            <a:schemeClr val="bg1"/>
          </a:solidFill>
        </p:spPr>
        <p:txBody>
          <a:bodyPr wrap="square" lIns="91440" tIns="45720" rIns="91440" bIns="45720">
            <a:spAutoFit/>
          </a:bodyPr>
          <a:lstStyle/>
          <a:p>
            <a:pPr algn="ctr"/>
            <a:r>
              <a:rPr lang="en-US" sz="4000" b="1" cap="none" spc="0" dirty="0">
                <a:ln w="0"/>
                <a:effectLst>
                  <a:outerShdw blurRad="38100" dist="19050" dir="2700000" algn="tl" rotWithShape="0">
                    <a:schemeClr val="dk1">
                      <a:alpha val="40000"/>
                    </a:schemeClr>
                  </a:outerShdw>
                </a:effectLst>
              </a:rPr>
              <a:t>Integrative Pain Management</a:t>
            </a:r>
          </a:p>
        </p:txBody>
      </p:sp>
      <p:sp>
        <p:nvSpPr>
          <p:cNvPr id="4" name="Rectangle 3">
            <a:extLst>
              <a:ext uri="{FF2B5EF4-FFF2-40B4-BE49-F238E27FC236}">
                <a16:creationId xmlns:a16="http://schemas.microsoft.com/office/drawing/2014/main" id="{D84A7B47-629B-B29A-D7BA-61462DD6494E}"/>
              </a:ext>
            </a:extLst>
          </p:cNvPr>
          <p:cNvSpPr/>
          <p:nvPr/>
        </p:nvSpPr>
        <p:spPr>
          <a:xfrm>
            <a:off x="3882862" y="846432"/>
            <a:ext cx="4426275" cy="369332"/>
          </a:xfrm>
          <a:prstGeom prst="rect">
            <a:avLst/>
          </a:prstGeom>
          <a:noFill/>
        </p:spPr>
        <p:txBody>
          <a:bodyPr wrap="none" lIns="91440" tIns="45720" rIns="91440" bIns="45720">
            <a:spAutoFit/>
          </a:bodyPr>
          <a:lstStyle/>
          <a:p>
            <a:pPr algn="ctr"/>
            <a:r>
              <a:rPr lang="en-US" b="1" i="1" dirty="0">
                <a:ln w="0"/>
                <a:effectLst>
                  <a:outerShdw blurRad="38100" dist="19050" dir="2700000" algn="tl" rotWithShape="0">
                    <a:schemeClr val="dk1">
                      <a:alpha val="40000"/>
                    </a:schemeClr>
                  </a:outerShdw>
                </a:effectLst>
              </a:rPr>
              <a:t>w</a:t>
            </a:r>
            <a:r>
              <a:rPr lang="en-US" b="1" i="1" cap="none" spc="0" dirty="0">
                <a:ln w="0"/>
                <a:effectLst>
                  <a:outerShdw blurRad="38100" dist="19050" dir="2700000" algn="tl" rotWithShape="0">
                    <a:schemeClr val="dk1">
                      <a:alpha val="40000"/>
                    </a:schemeClr>
                  </a:outerShdw>
                </a:effectLst>
              </a:rPr>
              <a:t>ith Dr. Rachel Linger &amp; Dr. Shelene Thomas</a:t>
            </a:r>
          </a:p>
        </p:txBody>
      </p:sp>
      <p:sp>
        <p:nvSpPr>
          <p:cNvPr id="5" name="TextBox 4">
            <a:extLst>
              <a:ext uri="{FF2B5EF4-FFF2-40B4-BE49-F238E27FC236}">
                <a16:creationId xmlns:a16="http://schemas.microsoft.com/office/drawing/2014/main" id="{5B6538C2-F9D2-13B0-4B0D-95592B099E0C}"/>
              </a:ext>
            </a:extLst>
          </p:cNvPr>
          <p:cNvSpPr txBox="1"/>
          <p:nvPr/>
        </p:nvSpPr>
        <p:spPr>
          <a:xfrm>
            <a:off x="646545" y="1672072"/>
            <a:ext cx="8321964" cy="4247317"/>
          </a:xfrm>
          <a:prstGeom prst="rect">
            <a:avLst/>
          </a:prstGeom>
          <a:noFill/>
        </p:spPr>
        <p:txBody>
          <a:bodyPr wrap="square" rtlCol="0">
            <a:spAutoFit/>
          </a:bodyPr>
          <a:lstStyle/>
          <a:p>
            <a:r>
              <a:rPr lang="en-US" sz="1800" b="1" dirty="0">
                <a:latin typeface="Candara" panose="020E0502030303020204" pitchFamily="34" charset="0"/>
              </a:rPr>
              <a:t>The purpose of this course is to enhance students’ knowledge and skills necessary for confident and competent management of both pain and substance use disorders using integrative approaches. </a:t>
            </a:r>
          </a:p>
          <a:p>
            <a:endParaRPr lang="en-US" sz="1800" b="1" dirty="0">
              <a:latin typeface="Candara" panose="020E0502030303020204" pitchFamily="34" charset="0"/>
            </a:endParaRPr>
          </a:p>
          <a:p>
            <a:r>
              <a:rPr lang="en-US" sz="1800" b="1" dirty="0">
                <a:latin typeface="Candara" panose="020E0502030303020204" pitchFamily="34" charset="0"/>
              </a:rPr>
              <a:t>Through a combination of live and self-paced didactic presentations, panel discussions with patients and providers, a hands-on laboratory session, case-based interprofessional activities, online reflections, and discussion board participation, students will explore topics such as:</a:t>
            </a:r>
          </a:p>
          <a:p>
            <a:pPr marL="571500" indent="-571500">
              <a:buFont typeface="Arial" panose="020B0604020202020204" pitchFamily="34" charset="0"/>
              <a:buChar char="•"/>
            </a:pPr>
            <a:r>
              <a:rPr lang="en-US" sz="1800" b="1" dirty="0">
                <a:latin typeface="Candara" panose="020E0502030303020204" pitchFamily="34" charset="0"/>
              </a:rPr>
              <a:t>physiologic and psychosocial aspects of pain and addiction, </a:t>
            </a:r>
          </a:p>
          <a:p>
            <a:pPr marL="571500" indent="-571500">
              <a:buFont typeface="Arial" panose="020B0604020202020204" pitchFamily="34" charset="0"/>
              <a:buChar char="•"/>
            </a:pPr>
            <a:r>
              <a:rPr lang="en-US" sz="1800" b="1" dirty="0">
                <a:latin typeface="Candara" panose="020E0502030303020204" pitchFamily="34" charset="0"/>
              </a:rPr>
              <a:t>pharmacologic and non-pharmacologic pain management,</a:t>
            </a:r>
          </a:p>
          <a:p>
            <a:pPr marL="571500" indent="-571500">
              <a:buFont typeface="Arial" panose="020B0604020202020204" pitchFamily="34" charset="0"/>
              <a:buChar char="•"/>
            </a:pPr>
            <a:r>
              <a:rPr lang="en-US" sz="1800" b="1" dirty="0">
                <a:latin typeface="Candara" panose="020E0502030303020204" pitchFamily="34" charset="0"/>
              </a:rPr>
              <a:t>principles of behavior change and harm reduction (including naloxone training),</a:t>
            </a:r>
          </a:p>
          <a:p>
            <a:pPr marL="571500" indent="-571500">
              <a:buFont typeface="Arial" panose="020B0604020202020204" pitchFamily="34" charset="0"/>
              <a:buChar char="•"/>
            </a:pPr>
            <a:r>
              <a:rPr lang="en-US" sz="1800" b="1" dirty="0">
                <a:latin typeface="Candara" panose="020E0502030303020204" pitchFamily="34" charset="0"/>
              </a:rPr>
              <a:t>evidence-based strategies for treatment of substance use disorders, and</a:t>
            </a:r>
          </a:p>
          <a:p>
            <a:pPr marL="571500" indent="-571500">
              <a:buFont typeface="Arial" panose="020B0604020202020204" pitchFamily="34" charset="0"/>
              <a:buChar char="•"/>
            </a:pPr>
            <a:r>
              <a:rPr lang="en-US" sz="1800" b="1" dirty="0">
                <a:latin typeface="Candara" panose="020E0502030303020204" pitchFamily="34" charset="0"/>
              </a:rPr>
              <a:t>the intersectionality of pain and addiction with social justice.</a:t>
            </a:r>
          </a:p>
          <a:p>
            <a:endParaRPr lang="en-US" dirty="0"/>
          </a:p>
        </p:txBody>
      </p:sp>
      <p:sp>
        <p:nvSpPr>
          <p:cNvPr id="7" name="TextBox 6">
            <a:extLst>
              <a:ext uri="{FF2B5EF4-FFF2-40B4-BE49-F238E27FC236}">
                <a16:creationId xmlns:a16="http://schemas.microsoft.com/office/drawing/2014/main" id="{593424B6-7C38-077D-A4E0-8E4872F49684}"/>
              </a:ext>
            </a:extLst>
          </p:cNvPr>
          <p:cNvSpPr txBox="1"/>
          <p:nvPr/>
        </p:nvSpPr>
        <p:spPr>
          <a:xfrm>
            <a:off x="3759199" y="1246941"/>
            <a:ext cx="4830619" cy="369332"/>
          </a:xfrm>
          <a:prstGeom prst="rect">
            <a:avLst/>
          </a:prstGeom>
          <a:noFill/>
        </p:spPr>
        <p:txBody>
          <a:bodyPr wrap="square" rtlCol="0">
            <a:spAutoFit/>
          </a:bodyPr>
          <a:lstStyle/>
          <a:p>
            <a:r>
              <a:rPr lang="en-US" sz="1800" b="1" dirty="0">
                <a:latin typeface="Candara" panose="020E0502030303020204" pitchFamily="34" charset="0"/>
              </a:rPr>
              <a:t>Open to all COM students (Parker campus only)</a:t>
            </a:r>
            <a:endParaRPr lang="en-US" dirty="0"/>
          </a:p>
        </p:txBody>
      </p:sp>
      <p:pic>
        <p:nvPicPr>
          <p:cNvPr id="9" name="Picture 8" descr="A couple of women standing in a room&#10;&#10;Description automatically generated with low confidence">
            <a:extLst>
              <a:ext uri="{FF2B5EF4-FFF2-40B4-BE49-F238E27FC236}">
                <a16:creationId xmlns:a16="http://schemas.microsoft.com/office/drawing/2014/main" id="{1133D3D3-7B10-CEC5-69C8-16BD209F0878}"/>
              </a:ext>
            </a:extLst>
          </p:cNvPr>
          <p:cNvPicPr>
            <a:picLocks noChangeAspect="1"/>
          </p:cNvPicPr>
          <p:nvPr/>
        </p:nvPicPr>
        <p:blipFill rotWithShape="1">
          <a:blip r:embed="rId2">
            <a:extLst>
              <a:ext uri="{28A0092B-C50C-407E-A947-70E740481C1C}">
                <a14:useLocalDpi xmlns:a14="http://schemas.microsoft.com/office/drawing/2010/main" val="0"/>
              </a:ext>
            </a:extLst>
          </a:blip>
          <a:srcRect l="21010" t="15353" r="26162" b="5050"/>
          <a:stretch/>
        </p:blipFill>
        <p:spPr>
          <a:xfrm>
            <a:off x="8882091" y="1367849"/>
            <a:ext cx="2912746" cy="329145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6AC1FDD-A7F2-1B00-9EEE-9C4F802A8AE6}"/>
              </a:ext>
            </a:extLst>
          </p:cNvPr>
          <p:cNvSpPr txBox="1"/>
          <p:nvPr/>
        </p:nvSpPr>
        <p:spPr>
          <a:xfrm>
            <a:off x="8882091" y="4659308"/>
            <a:ext cx="2986635" cy="369332"/>
          </a:xfrm>
          <a:prstGeom prst="rect">
            <a:avLst/>
          </a:prstGeom>
          <a:noFill/>
        </p:spPr>
        <p:txBody>
          <a:bodyPr wrap="square" rtlCol="0">
            <a:spAutoFit/>
          </a:bodyPr>
          <a:lstStyle/>
          <a:p>
            <a:r>
              <a:rPr lang="en-US" dirty="0"/>
              <a:t>Dr. Thomas	Dr. Linger</a:t>
            </a:r>
          </a:p>
        </p:txBody>
      </p:sp>
    </p:spTree>
    <p:extLst>
      <p:ext uri="{BB962C8B-B14F-4D97-AF65-F5344CB8AC3E}">
        <p14:creationId xmlns:p14="http://schemas.microsoft.com/office/powerpoint/2010/main" val="1569702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5F3BEF9-F67F-4C3A-A376-D3CAF4DF6E3E}"/>
              </a:ext>
            </a:extLst>
          </p:cNvPr>
          <p:cNvSpPr txBox="1">
            <a:spLocks/>
          </p:cNvSpPr>
          <p:nvPr/>
        </p:nvSpPr>
        <p:spPr>
          <a:xfrm>
            <a:off x="4406290" y="888318"/>
            <a:ext cx="5877018" cy="708384"/>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Candara" panose="020E0502030303020204" pitchFamily="34" charset="0"/>
              </a:rPr>
              <a:t>Co-Directed by Dr. Mark Wardle and Dr. Thomas Bigham - UT</a:t>
            </a:r>
          </a:p>
          <a:p>
            <a:pPr marL="0" indent="0" algn="ctr">
              <a:buFont typeface="Arial" panose="020B0604020202020204" pitchFamily="34" charset="0"/>
              <a:buNone/>
            </a:pPr>
            <a:r>
              <a:rPr lang="en-US" sz="2000" b="1" dirty="0">
                <a:latin typeface="Candara" panose="020E0502030303020204" pitchFamily="34" charset="0"/>
              </a:rPr>
              <a:t>Directed by Dr. Ann Trawick - CO</a:t>
            </a:r>
          </a:p>
          <a:p>
            <a:pPr marL="0" indent="0">
              <a:spcBef>
                <a:spcPts val="0"/>
              </a:spcBef>
              <a:buFont typeface="Arial" panose="020B0604020202020204" pitchFamily="34" charset="0"/>
              <a:buNone/>
            </a:pPr>
            <a:endParaRPr lang="en-US" sz="2600" i="1" dirty="0">
              <a:latin typeface="Candara" panose="020E0502030303020204" pitchFamily="34" charset="0"/>
            </a:endParaRPr>
          </a:p>
        </p:txBody>
      </p:sp>
      <p:sp>
        <p:nvSpPr>
          <p:cNvPr id="3" name="Title 1">
            <a:extLst>
              <a:ext uri="{FF2B5EF4-FFF2-40B4-BE49-F238E27FC236}">
                <a16:creationId xmlns:a16="http://schemas.microsoft.com/office/drawing/2014/main" id="{EE9EAB58-AD36-4DF9-AEAB-A4A2769A75FC}"/>
              </a:ext>
            </a:extLst>
          </p:cNvPr>
          <p:cNvSpPr txBox="1">
            <a:spLocks/>
          </p:cNvSpPr>
          <p:nvPr/>
        </p:nvSpPr>
        <p:spPr>
          <a:xfrm>
            <a:off x="4263646" y="306652"/>
            <a:ext cx="6162306"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ndara" panose="020E0502030303020204" pitchFamily="34" charset="0"/>
              </a:rPr>
              <a:t>Medical Spanish Elective</a:t>
            </a:r>
          </a:p>
        </p:txBody>
      </p:sp>
      <p:pic>
        <p:nvPicPr>
          <p:cNvPr id="4" name="Picture 3" descr="An Introduction to Spanish for Health Care Workers 4th edition 9780300180596 0300180594">
            <a:extLst>
              <a:ext uri="{FF2B5EF4-FFF2-40B4-BE49-F238E27FC236}">
                <a16:creationId xmlns:a16="http://schemas.microsoft.com/office/drawing/2014/main" id="{8E5F3B31-AD89-462D-8CEB-3EB76E57354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9162" y="2354368"/>
            <a:ext cx="2380077" cy="335878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BF4D635-B686-408E-BC4A-04B2D69B780C}"/>
              </a:ext>
            </a:extLst>
          </p:cNvPr>
          <p:cNvSpPr txBox="1"/>
          <p:nvPr/>
        </p:nvSpPr>
        <p:spPr>
          <a:xfrm>
            <a:off x="2995143" y="1756081"/>
            <a:ext cx="5066583" cy="4401205"/>
          </a:xfrm>
          <a:prstGeom prst="rect">
            <a:avLst/>
          </a:prstGeom>
          <a:noFill/>
        </p:spPr>
        <p:txBody>
          <a:bodyPr wrap="square" rtlCol="0">
            <a:spAutoFit/>
          </a:bodyPr>
          <a:lstStyle/>
          <a:p>
            <a:r>
              <a:rPr lang="en-US" sz="2000" b="1" dirty="0">
                <a:latin typeface="Candara" panose="020E0502030303020204" pitchFamily="34" charset="0"/>
              </a:rPr>
              <a:t>Open to 2</a:t>
            </a:r>
            <a:r>
              <a:rPr lang="en-US" sz="2000" b="1" baseline="30000" dirty="0">
                <a:latin typeface="Candara" panose="020E0502030303020204" pitchFamily="34" charset="0"/>
              </a:rPr>
              <a:t>nd</a:t>
            </a:r>
            <a:r>
              <a:rPr lang="en-US" sz="2000" b="1" dirty="0">
                <a:latin typeface="Candara" panose="020E0502030303020204" pitchFamily="34" charset="0"/>
              </a:rPr>
              <a:t> year COM students only in the Fall Semester, this course is intended to introduce the practical language skills used in clinical settings to assist with the interaction of Spanish-speaking patients. </a:t>
            </a:r>
          </a:p>
          <a:p>
            <a:endParaRPr lang="en-US" sz="2000" b="1" dirty="0">
              <a:latin typeface="Candara" panose="020E0502030303020204" pitchFamily="34" charset="0"/>
            </a:endParaRPr>
          </a:p>
          <a:p>
            <a:r>
              <a:rPr lang="en-US" sz="2000" b="1" dirty="0">
                <a:latin typeface="Candara" panose="020E0502030303020204" pitchFamily="34" charset="0"/>
              </a:rPr>
              <a:t>This includes an emphasis on the common medical vocabulary that health care workers may encounter in the workplace. Students must have some Spanish. A pre-test will be conducted to help level students. Classes will likely be a mix of fluency.</a:t>
            </a:r>
          </a:p>
          <a:p>
            <a:endParaRPr lang="en-US" sz="2000" b="1" dirty="0">
              <a:latin typeface="Candara" panose="020E0502030303020204" pitchFamily="34" charset="0"/>
            </a:endParaRPr>
          </a:p>
          <a:p>
            <a:endParaRPr lang="en-US" sz="2000" dirty="0">
              <a:latin typeface="Candara" panose="020E0502030303020204" pitchFamily="34" charset="0"/>
            </a:endParaRPr>
          </a:p>
        </p:txBody>
      </p:sp>
      <p:pic>
        <p:nvPicPr>
          <p:cNvPr id="6" name="Picture 5">
            <a:extLst>
              <a:ext uri="{FF2B5EF4-FFF2-40B4-BE49-F238E27FC236}">
                <a16:creationId xmlns:a16="http://schemas.microsoft.com/office/drawing/2014/main" id="{479DE30A-05E1-4FA5-8C65-4F63AAF4FC8A}"/>
              </a:ext>
            </a:extLst>
          </p:cNvPr>
          <p:cNvPicPr/>
          <p:nvPr/>
        </p:nvPicPr>
        <p:blipFill>
          <a:blip r:embed="rId3">
            <a:extLst>
              <a:ext uri="{28A0092B-C50C-407E-A947-70E740481C1C}">
                <a14:useLocalDpi xmlns:a14="http://schemas.microsoft.com/office/drawing/2010/main" val="0"/>
              </a:ext>
            </a:extLst>
          </a:blip>
          <a:stretch>
            <a:fillRect/>
          </a:stretch>
        </p:blipFill>
        <p:spPr>
          <a:xfrm>
            <a:off x="320774" y="464269"/>
            <a:ext cx="1994169" cy="1488018"/>
          </a:xfrm>
          <a:prstGeom prst="rect">
            <a:avLst/>
          </a:prstGeom>
          <a:ln w="12700">
            <a:solidFill>
              <a:schemeClr val="tx1"/>
            </a:solidFill>
          </a:ln>
        </p:spPr>
      </p:pic>
      <p:grpSp>
        <p:nvGrpSpPr>
          <p:cNvPr id="18" name="Group 17">
            <a:extLst>
              <a:ext uri="{FF2B5EF4-FFF2-40B4-BE49-F238E27FC236}">
                <a16:creationId xmlns:a16="http://schemas.microsoft.com/office/drawing/2014/main" id="{6DA1501E-6C0F-7821-C9E9-F3922D9FD4CD}"/>
              </a:ext>
            </a:extLst>
          </p:cNvPr>
          <p:cNvGrpSpPr/>
          <p:nvPr/>
        </p:nvGrpSpPr>
        <p:grpSpPr>
          <a:xfrm>
            <a:off x="10337183" y="1543914"/>
            <a:ext cx="1385877" cy="2118372"/>
            <a:chOff x="10337183" y="1543914"/>
            <a:chExt cx="1385877" cy="2118372"/>
          </a:xfrm>
        </p:grpSpPr>
        <p:pic>
          <p:nvPicPr>
            <p:cNvPr id="7" name="Picture 6">
              <a:extLst>
                <a:ext uri="{FF2B5EF4-FFF2-40B4-BE49-F238E27FC236}">
                  <a16:creationId xmlns:a16="http://schemas.microsoft.com/office/drawing/2014/main" id="{A7FF77D8-BEB4-4282-A83F-6068FB6A89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337183" y="1543914"/>
              <a:ext cx="1385877" cy="18480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8CE3400-ED8A-4E2A-9940-94922C081264}"/>
                </a:ext>
              </a:extLst>
            </p:cNvPr>
            <p:cNvSpPr/>
            <p:nvPr/>
          </p:nvSpPr>
          <p:spPr>
            <a:xfrm>
              <a:off x="10425952" y="3385287"/>
              <a:ext cx="1219200" cy="276999"/>
            </a:xfrm>
            <a:prstGeom prst="rect">
              <a:avLst/>
            </a:prstGeom>
            <a:noFill/>
          </p:spPr>
          <p:txBody>
            <a:bodyPr wrap="square" lIns="91440" tIns="45720" rIns="91440" bIns="45720">
              <a:spAutoFit/>
            </a:bodyPr>
            <a:lstStyle/>
            <a:p>
              <a:pPr algn="ctr"/>
              <a:r>
                <a:rPr lang="en-US" sz="12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Dr. Mark Wardle</a:t>
              </a:r>
              <a:endParaRPr lang="en-US" sz="1200" b="0" cap="none" spc="0" dirty="0">
                <a:ln w="0"/>
                <a:solidFill>
                  <a:schemeClr val="tx1"/>
                </a:solidFill>
                <a:effectLst>
                  <a:outerShdw blurRad="38100" dist="19050" dir="2700000" algn="tl" rotWithShape="0">
                    <a:schemeClr val="dk1">
                      <a:alpha val="40000"/>
                    </a:schemeClr>
                  </a:outerShdw>
                </a:effectLst>
              </a:endParaRPr>
            </a:p>
          </p:txBody>
        </p:sp>
      </p:grpSp>
      <p:grpSp>
        <p:nvGrpSpPr>
          <p:cNvPr id="16" name="Group 15">
            <a:extLst>
              <a:ext uri="{FF2B5EF4-FFF2-40B4-BE49-F238E27FC236}">
                <a16:creationId xmlns:a16="http://schemas.microsoft.com/office/drawing/2014/main" id="{3F88C301-F2F3-17C9-5612-E7DD7F8AAD11}"/>
              </a:ext>
            </a:extLst>
          </p:cNvPr>
          <p:cNvGrpSpPr/>
          <p:nvPr/>
        </p:nvGrpSpPr>
        <p:grpSpPr>
          <a:xfrm>
            <a:off x="8964380" y="3790991"/>
            <a:ext cx="1372803" cy="2130480"/>
            <a:chOff x="9952150" y="2180277"/>
            <a:chExt cx="1372803" cy="2130480"/>
          </a:xfrm>
        </p:grpSpPr>
        <p:pic>
          <p:nvPicPr>
            <p:cNvPr id="11" name="Picture 10">
              <a:extLst>
                <a:ext uri="{FF2B5EF4-FFF2-40B4-BE49-F238E27FC236}">
                  <a16:creationId xmlns:a16="http://schemas.microsoft.com/office/drawing/2014/main" id="{79A68931-170C-C980-25E8-4BF0D7AC9238}"/>
                </a:ext>
              </a:extLst>
            </p:cNvPr>
            <p:cNvPicPr>
              <a:picLocks noChangeAspect="1"/>
            </p:cNvPicPr>
            <p:nvPr/>
          </p:nvPicPr>
          <p:blipFill rotWithShape="1">
            <a:blip r:embed="rId5"/>
            <a:srcRect t="1582" b="6873"/>
            <a:stretch/>
          </p:blipFill>
          <p:spPr>
            <a:xfrm>
              <a:off x="9952150" y="2180277"/>
              <a:ext cx="1372803" cy="1861940"/>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5B7C04BF-1DF1-8A23-90F4-E3CB692591D0}"/>
                </a:ext>
              </a:extLst>
            </p:cNvPr>
            <p:cNvSpPr/>
            <p:nvPr/>
          </p:nvSpPr>
          <p:spPr>
            <a:xfrm>
              <a:off x="10052485" y="4033758"/>
              <a:ext cx="1219200" cy="276999"/>
            </a:xfrm>
            <a:prstGeom prst="rect">
              <a:avLst/>
            </a:prstGeom>
            <a:noFill/>
          </p:spPr>
          <p:txBody>
            <a:bodyPr wrap="square" lIns="91440" tIns="45720" rIns="91440" bIns="45720">
              <a:spAutoFit/>
            </a:bodyPr>
            <a:lstStyle/>
            <a:p>
              <a:pPr algn="ctr"/>
              <a:r>
                <a:rPr lang="en-US" sz="12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Dr. Ann Trawick</a:t>
              </a:r>
              <a:endParaRPr lang="en-US" sz="1200" b="0" cap="none" spc="0" dirty="0">
                <a:ln w="0"/>
                <a:solidFill>
                  <a:schemeClr val="tx1"/>
                </a:solidFill>
                <a:effectLst>
                  <a:outerShdw blurRad="38100" dist="19050" dir="2700000" algn="tl" rotWithShape="0">
                    <a:schemeClr val="dk1">
                      <a:alpha val="40000"/>
                    </a:schemeClr>
                  </a:outerShdw>
                </a:effectLst>
              </a:endParaRPr>
            </a:p>
          </p:txBody>
        </p:sp>
      </p:grpSp>
      <p:grpSp>
        <p:nvGrpSpPr>
          <p:cNvPr id="17" name="Group 16">
            <a:extLst>
              <a:ext uri="{FF2B5EF4-FFF2-40B4-BE49-F238E27FC236}">
                <a16:creationId xmlns:a16="http://schemas.microsoft.com/office/drawing/2014/main" id="{B6563555-5EB9-03F2-37B6-B0CBCD383146}"/>
              </a:ext>
            </a:extLst>
          </p:cNvPr>
          <p:cNvGrpSpPr/>
          <p:nvPr/>
        </p:nvGrpSpPr>
        <p:grpSpPr>
          <a:xfrm>
            <a:off x="8114994" y="1596702"/>
            <a:ext cx="1345692" cy="2090095"/>
            <a:chOff x="7940542" y="3715589"/>
            <a:chExt cx="1345692" cy="2090095"/>
          </a:xfrm>
        </p:grpSpPr>
        <p:pic>
          <p:nvPicPr>
            <p:cNvPr id="14" name="Picture 13">
              <a:extLst>
                <a:ext uri="{FF2B5EF4-FFF2-40B4-BE49-F238E27FC236}">
                  <a16:creationId xmlns:a16="http://schemas.microsoft.com/office/drawing/2014/main" id="{575C24B2-D450-2245-22AD-4376B5755E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0542" y="3715589"/>
              <a:ext cx="1345692" cy="19081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66380FE-ED6B-085F-2BF6-E799404EBAA4}"/>
                </a:ext>
              </a:extLst>
            </p:cNvPr>
            <p:cNvSpPr/>
            <p:nvPr/>
          </p:nvSpPr>
          <p:spPr>
            <a:xfrm>
              <a:off x="8022344" y="5528685"/>
              <a:ext cx="1219200" cy="276999"/>
            </a:xfrm>
            <a:prstGeom prst="rect">
              <a:avLst/>
            </a:prstGeom>
            <a:noFill/>
          </p:spPr>
          <p:txBody>
            <a:bodyPr wrap="square" lIns="91440" tIns="45720" rIns="91440" bIns="45720">
              <a:spAutoFit/>
            </a:bodyPr>
            <a:lstStyle/>
            <a:p>
              <a:pPr algn="ctr"/>
              <a:r>
                <a:rPr lang="en-US" sz="1200" b="0" i="1"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Dr. Tom Bigham</a:t>
              </a:r>
              <a:endParaRPr lang="en-US" sz="1200" b="0" cap="none" spc="0" dirty="0">
                <a:ln w="0"/>
                <a:solidFill>
                  <a:schemeClr val="tx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784264549"/>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86860-1D3B-4B58-B0C8-B51299E3C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01" y="339083"/>
            <a:ext cx="4880474" cy="2020360"/>
          </a:xfrm>
          <a:prstGeom prst="rect">
            <a:avLst/>
          </a:prstGeom>
        </p:spPr>
      </p:pic>
      <p:sp>
        <p:nvSpPr>
          <p:cNvPr id="3" name="TextBox 2">
            <a:extLst>
              <a:ext uri="{FF2B5EF4-FFF2-40B4-BE49-F238E27FC236}">
                <a16:creationId xmlns:a16="http://schemas.microsoft.com/office/drawing/2014/main" id="{ADD7677A-1D48-4DE1-8DFA-212A91A07397}"/>
              </a:ext>
            </a:extLst>
          </p:cNvPr>
          <p:cNvSpPr txBox="1"/>
          <p:nvPr/>
        </p:nvSpPr>
        <p:spPr>
          <a:xfrm>
            <a:off x="2286540" y="2907346"/>
            <a:ext cx="7456158" cy="3139321"/>
          </a:xfrm>
          <a:prstGeom prst="rect">
            <a:avLst/>
          </a:prstGeom>
          <a:noFill/>
        </p:spPr>
        <p:txBody>
          <a:bodyPr wrap="square" rtlCol="0">
            <a:spAutoFit/>
          </a:bodyPr>
          <a:lstStyle/>
          <a:p>
            <a:pPr algn="ctr"/>
            <a:r>
              <a:rPr lang="en-US" sz="2200" b="1" dirty="0">
                <a:latin typeface="Candara" panose="020E0502030303020204" pitchFamily="34" charset="0"/>
              </a:rPr>
              <a:t>This course uses film as a medium for discussion of ethical, humanitarian, and professional topics relevant to healthcare professionals. Students should be prepared to explore medicine from a different vantage point and learn something about themselves in the process.</a:t>
            </a:r>
          </a:p>
          <a:p>
            <a:pPr algn="ctr"/>
            <a:endParaRPr lang="en-US" sz="2200" b="1" dirty="0">
              <a:latin typeface="Candara" panose="020E0502030303020204" pitchFamily="34" charset="0"/>
            </a:endParaRPr>
          </a:p>
          <a:p>
            <a:pPr algn="ctr"/>
            <a:r>
              <a:rPr lang="en-US" sz="2200" dirty="0">
                <a:solidFill>
                  <a:srgbClr val="000000"/>
                </a:solidFill>
                <a:effectLst/>
                <a:latin typeface="Calibri" panose="020F0502020204030204" pitchFamily="34" charset="0"/>
                <a:ea typeface="Times New Roman" panose="02020603050405020304" pitchFamily="18" charset="0"/>
              </a:rPr>
              <a:t>Previous films discussed in class include </a:t>
            </a:r>
          </a:p>
          <a:p>
            <a:pPr algn="ctr"/>
            <a:r>
              <a:rPr lang="en-US" sz="2200" dirty="0">
                <a:solidFill>
                  <a:srgbClr val="000000"/>
                </a:solidFill>
                <a:effectLst/>
                <a:latin typeface="Calibri" panose="020F0502020204030204" pitchFamily="34" charset="0"/>
                <a:ea typeface="Times New Roman" panose="02020603050405020304" pitchFamily="18" charset="0"/>
              </a:rPr>
              <a:t>Gattaca, The Farewell, The Doctor, and Miss Evers’ Boys</a:t>
            </a:r>
            <a:endParaRPr lang="en-US" sz="2200" b="1" dirty="0">
              <a:latin typeface="Candara" panose="020E0502030303020204" pitchFamily="34" charset="0"/>
            </a:endParaRPr>
          </a:p>
          <a:p>
            <a:endParaRPr lang="en-US" sz="2200" dirty="0">
              <a:latin typeface="Candara" panose="020E0502030303020204" pitchFamily="34" charset="0"/>
            </a:endParaRPr>
          </a:p>
        </p:txBody>
      </p:sp>
      <p:grpSp>
        <p:nvGrpSpPr>
          <p:cNvPr id="9" name="Group 8">
            <a:extLst>
              <a:ext uri="{FF2B5EF4-FFF2-40B4-BE49-F238E27FC236}">
                <a16:creationId xmlns:a16="http://schemas.microsoft.com/office/drawing/2014/main" id="{D6DE5128-ABB0-5A55-BE56-8431C94B7CE6}"/>
              </a:ext>
            </a:extLst>
          </p:cNvPr>
          <p:cNvGrpSpPr/>
          <p:nvPr/>
        </p:nvGrpSpPr>
        <p:grpSpPr>
          <a:xfrm>
            <a:off x="860286" y="607359"/>
            <a:ext cx="1557826" cy="2121416"/>
            <a:chOff x="352537" y="248925"/>
            <a:chExt cx="1557826" cy="2121416"/>
          </a:xfrm>
        </p:grpSpPr>
        <p:pic>
          <p:nvPicPr>
            <p:cNvPr id="4" name="Picture 6" descr="https://inet.rvu.edu/wp-content/uploads/2019/06/Dang_An_013-107x160.jpg">
              <a:extLst>
                <a:ext uri="{FF2B5EF4-FFF2-40B4-BE49-F238E27FC236}">
                  <a16:creationId xmlns:a16="http://schemas.microsoft.com/office/drawing/2014/main" id="{9BEE868C-8323-49E2-9491-BE4918438F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456"/>
            <a:stretch/>
          </p:blipFill>
          <p:spPr bwMode="auto">
            <a:xfrm>
              <a:off x="352537" y="248925"/>
              <a:ext cx="1557826" cy="1849288"/>
            </a:xfrm>
            <a:prstGeom prst="rect">
              <a:avLst/>
            </a:prstGeom>
            <a:ln w="762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F7DA52-971A-4C6E-8425-F69BC3B5E1D2}"/>
                </a:ext>
              </a:extLst>
            </p:cNvPr>
            <p:cNvSpPr txBox="1"/>
            <p:nvPr/>
          </p:nvSpPr>
          <p:spPr>
            <a:xfrm>
              <a:off x="658249" y="2108731"/>
              <a:ext cx="946402" cy="261610"/>
            </a:xfrm>
            <a:prstGeom prst="rect">
              <a:avLst/>
            </a:prstGeom>
            <a:noFill/>
          </p:spPr>
          <p:txBody>
            <a:bodyPr wrap="square" rtlCol="0">
              <a:spAutoFit/>
            </a:bodyPr>
            <a:lstStyle/>
            <a:p>
              <a:r>
                <a:rPr lang="en-US" sz="1100" b="1" dirty="0"/>
                <a:t>Dr. An Dang</a:t>
              </a:r>
            </a:p>
          </p:txBody>
        </p:sp>
      </p:grpSp>
      <p:grpSp>
        <p:nvGrpSpPr>
          <p:cNvPr id="10" name="Group 9">
            <a:extLst>
              <a:ext uri="{FF2B5EF4-FFF2-40B4-BE49-F238E27FC236}">
                <a16:creationId xmlns:a16="http://schemas.microsoft.com/office/drawing/2014/main" id="{8B5A4E82-4261-D90F-351D-0760DDF13E20}"/>
              </a:ext>
            </a:extLst>
          </p:cNvPr>
          <p:cNvGrpSpPr/>
          <p:nvPr/>
        </p:nvGrpSpPr>
        <p:grpSpPr>
          <a:xfrm>
            <a:off x="9447023" y="659960"/>
            <a:ext cx="1578979" cy="1938010"/>
            <a:chOff x="9660874" y="328169"/>
            <a:chExt cx="1578979" cy="1938010"/>
          </a:xfrm>
        </p:grpSpPr>
        <p:pic>
          <p:nvPicPr>
            <p:cNvPr id="6" name="Picture 10" descr="https://inet.rvu.edu/wp-content/uploads/2019/06/Richard-153x160.jpg">
              <a:extLst>
                <a:ext uri="{FF2B5EF4-FFF2-40B4-BE49-F238E27FC236}">
                  <a16:creationId xmlns:a16="http://schemas.microsoft.com/office/drawing/2014/main" id="{42C1F106-6DE1-4F6F-91D5-737F48B1F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0874" y="328169"/>
              <a:ext cx="1578979" cy="1651221"/>
            </a:xfrm>
            <a:prstGeom prst="rect">
              <a:avLst/>
            </a:prstGeom>
            <a:ln w="762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52844A8-DFF3-4D0E-BF55-F3C7280136E8}"/>
                </a:ext>
              </a:extLst>
            </p:cNvPr>
            <p:cNvSpPr txBox="1"/>
            <p:nvPr/>
          </p:nvSpPr>
          <p:spPr>
            <a:xfrm>
              <a:off x="9976836" y="2004569"/>
              <a:ext cx="1110289" cy="261610"/>
            </a:xfrm>
            <a:prstGeom prst="rect">
              <a:avLst/>
            </a:prstGeom>
            <a:noFill/>
          </p:spPr>
          <p:txBody>
            <a:bodyPr wrap="square" rtlCol="0">
              <a:spAutoFit/>
            </a:bodyPr>
            <a:lstStyle/>
            <a:p>
              <a:r>
                <a:rPr lang="en-US" sz="1100" b="1" dirty="0"/>
                <a:t>Mr. Joe Richard</a:t>
              </a:r>
            </a:p>
          </p:txBody>
        </p:sp>
      </p:grpSp>
      <p:sp>
        <p:nvSpPr>
          <p:cNvPr id="8" name="TextBox 7">
            <a:extLst>
              <a:ext uri="{FF2B5EF4-FFF2-40B4-BE49-F238E27FC236}">
                <a16:creationId xmlns:a16="http://schemas.microsoft.com/office/drawing/2014/main" id="{8E418118-6045-4A1D-BA91-3F52EC6D6FE8}"/>
              </a:ext>
            </a:extLst>
          </p:cNvPr>
          <p:cNvSpPr txBox="1"/>
          <p:nvPr/>
        </p:nvSpPr>
        <p:spPr>
          <a:xfrm>
            <a:off x="3348537" y="2359443"/>
            <a:ext cx="5332165" cy="369332"/>
          </a:xfrm>
          <a:prstGeom prst="rect">
            <a:avLst/>
          </a:prstGeom>
          <a:noFill/>
        </p:spPr>
        <p:txBody>
          <a:bodyPr wrap="square" rtlCol="0">
            <a:spAutoFit/>
          </a:bodyPr>
          <a:lstStyle/>
          <a:p>
            <a:r>
              <a:rPr lang="en-US" b="1" dirty="0"/>
              <a:t>Co-Directors – Dr. An Dang, Mr. Joe Richard</a:t>
            </a:r>
            <a:r>
              <a:rPr lang="en-US" dirty="0"/>
              <a:t> – CO Only</a:t>
            </a:r>
            <a:endParaRPr lang="en-US" b="1" dirty="0"/>
          </a:p>
        </p:txBody>
      </p:sp>
    </p:spTree>
    <p:extLst>
      <p:ext uri="{BB962C8B-B14F-4D97-AF65-F5344CB8AC3E}">
        <p14:creationId xmlns:p14="http://schemas.microsoft.com/office/powerpoint/2010/main" val="2004366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694445-8B59-48E3-AD66-815DCA2BC189}"/>
              </a:ext>
            </a:extLst>
          </p:cNvPr>
          <p:cNvSpPr txBox="1"/>
          <p:nvPr/>
        </p:nvSpPr>
        <p:spPr>
          <a:xfrm>
            <a:off x="2063732" y="220566"/>
            <a:ext cx="6907478" cy="707886"/>
          </a:xfrm>
          <a:prstGeom prst="rect">
            <a:avLst/>
          </a:prstGeom>
          <a:noFill/>
        </p:spPr>
        <p:txBody>
          <a:bodyPr wrap="square" rtlCol="0">
            <a:spAutoFit/>
          </a:bodyPr>
          <a:lstStyle/>
          <a:p>
            <a:pPr algn="ctr"/>
            <a:r>
              <a:rPr lang="en-US" sz="4000" b="1" dirty="0">
                <a:latin typeface="Candara" panose="020E0502030303020204" pitchFamily="34" charset="0"/>
              </a:rPr>
              <a:t>Religion, Health &amp; Healthcare</a:t>
            </a:r>
          </a:p>
        </p:txBody>
      </p:sp>
      <p:sp>
        <p:nvSpPr>
          <p:cNvPr id="3" name="TextBox 2">
            <a:extLst>
              <a:ext uri="{FF2B5EF4-FFF2-40B4-BE49-F238E27FC236}">
                <a16:creationId xmlns:a16="http://schemas.microsoft.com/office/drawing/2014/main" id="{F9099ABE-F124-4764-91AF-85545F86452D}"/>
              </a:ext>
            </a:extLst>
          </p:cNvPr>
          <p:cNvSpPr txBox="1"/>
          <p:nvPr/>
        </p:nvSpPr>
        <p:spPr>
          <a:xfrm>
            <a:off x="10261440" y="2858559"/>
            <a:ext cx="1431920" cy="246221"/>
          </a:xfrm>
          <a:prstGeom prst="rect">
            <a:avLst/>
          </a:prstGeom>
          <a:noFill/>
        </p:spPr>
        <p:txBody>
          <a:bodyPr wrap="square" rtlCol="0">
            <a:spAutoFit/>
          </a:bodyPr>
          <a:lstStyle/>
          <a:p>
            <a:r>
              <a:rPr lang="en-US" sz="1000" b="1" dirty="0">
                <a:latin typeface="Candara" panose="020E0502030303020204" pitchFamily="34" charset="0"/>
              </a:rPr>
              <a:t>Dr. Qamrul Choudhury</a:t>
            </a:r>
          </a:p>
        </p:txBody>
      </p:sp>
      <p:sp>
        <p:nvSpPr>
          <p:cNvPr id="4" name="TextBox 3">
            <a:extLst>
              <a:ext uri="{FF2B5EF4-FFF2-40B4-BE49-F238E27FC236}">
                <a16:creationId xmlns:a16="http://schemas.microsoft.com/office/drawing/2014/main" id="{9E6C0253-96A7-4FC3-AC21-3F2FA526FE5D}"/>
              </a:ext>
            </a:extLst>
          </p:cNvPr>
          <p:cNvSpPr txBox="1"/>
          <p:nvPr/>
        </p:nvSpPr>
        <p:spPr>
          <a:xfrm>
            <a:off x="1012054" y="1636338"/>
            <a:ext cx="9010835" cy="4431983"/>
          </a:xfrm>
          <a:prstGeom prst="rect">
            <a:avLst/>
          </a:prstGeom>
          <a:noFill/>
        </p:spPr>
        <p:txBody>
          <a:bodyPr wrap="square" rtlCol="0">
            <a:spAutoFit/>
          </a:bodyPr>
          <a:lstStyle/>
          <a:p>
            <a:pPr algn="ctr"/>
            <a:r>
              <a:rPr lang="en-US" sz="2800" b="1" dirty="0"/>
              <a:t>This course neither advocates nor criticizes </a:t>
            </a:r>
          </a:p>
          <a:p>
            <a:pPr algn="ctr"/>
            <a:r>
              <a:rPr lang="en-US" sz="2800" b="1" dirty="0"/>
              <a:t>religious traditions, but develops knowledge, </a:t>
            </a:r>
          </a:p>
          <a:p>
            <a:pPr algn="ctr"/>
            <a:r>
              <a:rPr lang="en-US" sz="2800" b="1" dirty="0"/>
              <a:t>skills, and attitudes that enable students to communicate with and care for patients across traditions and to think critically and empathetically about the role that religion plays as a variable in health and healthcare.</a:t>
            </a:r>
          </a:p>
          <a:p>
            <a:pPr algn="ctr"/>
            <a:endParaRPr lang="en-US" sz="2800" b="1" dirty="0"/>
          </a:p>
          <a:p>
            <a:pPr algn="ctr"/>
            <a:r>
              <a:rPr lang="en-US" sz="2800" b="1" dirty="0"/>
              <a:t>Open to students in the COM and MSBS </a:t>
            </a:r>
          </a:p>
          <a:p>
            <a:pPr algn="ctr"/>
            <a:r>
              <a:rPr lang="en-US" sz="2800" b="1" dirty="0"/>
              <a:t>programs on both campuses.</a:t>
            </a:r>
          </a:p>
          <a:p>
            <a:endParaRPr lang="en-US" sz="3000" b="1" dirty="0">
              <a:solidFill>
                <a:srgbClr val="9F232D"/>
              </a:solidFill>
              <a:latin typeface="Candara" panose="020E0502030303020204" pitchFamily="34" charset="0"/>
            </a:endParaRPr>
          </a:p>
        </p:txBody>
      </p:sp>
      <p:pic>
        <p:nvPicPr>
          <p:cNvPr id="5" name="Picture 12" descr="https://inet.rvu.edu/wp-content/uploads/2019/06/Choudhury-109x160.jpg">
            <a:extLst>
              <a:ext uri="{FF2B5EF4-FFF2-40B4-BE49-F238E27FC236}">
                <a16:creationId xmlns:a16="http://schemas.microsoft.com/office/drawing/2014/main" id="{B9FBFA3A-801D-44E5-B855-8453DFBD3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3176" y="379400"/>
            <a:ext cx="1628448" cy="239038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0134CF3-35C9-4CC0-8AFA-30CCF436294A}"/>
              </a:ext>
            </a:extLst>
          </p:cNvPr>
          <p:cNvSpPr txBox="1"/>
          <p:nvPr/>
        </p:nvSpPr>
        <p:spPr>
          <a:xfrm>
            <a:off x="3948600" y="789679"/>
            <a:ext cx="3137742" cy="646331"/>
          </a:xfrm>
          <a:prstGeom prst="rect">
            <a:avLst/>
          </a:prstGeom>
          <a:noFill/>
        </p:spPr>
        <p:txBody>
          <a:bodyPr wrap="square" rtlCol="0">
            <a:spAutoFit/>
          </a:bodyPr>
          <a:lstStyle/>
          <a:p>
            <a:r>
              <a:rPr lang="en-US" dirty="0"/>
              <a:t>Dr. Qamrul Choudhury, Director</a:t>
            </a:r>
          </a:p>
          <a:p>
            <a:pPr algn="ctr"/>
            <a:r>
              <a:rPr lang="en-US" dirty="0"/>
              <a:t>CO/UT</a:t>
            </a:r>
          </a:p>
        </p:txBody>
      </p:sp>
    </p:spTree>
    <p:extLst>
      <p:ext uri="{BB962C8B-B14F-4D97-AF65-F5344CB8AC3E}">
        <p14:creationId xmlns:p14="http://schemas.microsoft.com/office/powerpoint/2010/main" val="2353377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215AF-FDB8-448E-A2BC-9CDD34812A68}"/>
              </a:ext>
            </a:extLst>
          </p:cNvPr>
          <p:cNvPicPr>
            <a:picLocks noChangeAspect="1"/>
          </p:cNvPicPr>
          <p:nvPr/>
        </p:nvPicPr>
        <p:blipFill>
          <a:blip r:embed="rId2"/>
          <a:stretch>
            <a:fillRect/>
          </a:stretch>
        </p:blipFill>
        <p:spPr>
          <a:xfrm>
            <a:off x="461176" y="0"/>
            <a:ext cx="10479819" cy="5993176"/>
          </a:xfrm>
          <a:prstGeom prst="rect">
            <a:avLst/>
          </a:prstGeom>
        </p:spPr>
      </p:pic>
    </p:spTree>
    <p:extLst>
      <p:ext uri="{BB962C8B-B14F-4D97-AF65-F5344CB8AC3E}">
        <p14:creationId xmlns:p14="http://schemas.microsoft.com/office/powerpoint/2010/main" val="1120961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3E941C-EE1C-4587-BC00-30971C5C7E0E}"/>
              </a:ext>
            </a:extLst>
          </p:cNvPr>
          <p:cNvSpPr txBox="1"/>
          <p:nvPr/>
        </p:nvSpPr>
        <p:spPr>
          <a:xfrm>
            <a:off x="3272010" y="164592"/>
            <a:ext cx="4648200" cy="830997"/>
          </a:xfrm>
          <a:prstGeom prst="rect">
            <a:avLst/>
          </a:prstGeom>
          <a:noFill/>
        </p:spPr>
        <p:txBody>
          <a:bodyPr wrap="square" rtlCol="0">
            <a:spAutoFit/>
          </a:bodyPr>
          <a:lstStyle/>
          <a:p>
            <a:pPr algn="ctr"/>
            <a:r>
              <a:rPr lang="en-US" sz="4800" b="1" dirty="0">
                <a:latin typeface="Candara" panose="020E0502030303020204" pitchFamily="34" charset="0"/>
              </a:rPr>
              <a:t>Vaccines</a:t>
            </a:r>
          </a:p>
        </p:txBody>
      </p:sp>
      <p:pic>
        <p:nvPicPr>
          <p:cNvPr id="3" name="Picture 2">
            <a:extLst>
              <a:ext uri="{FF2B5EF4-FFF2-40B4-BE49-F238E27FC236}">
                <a16:creationId xmlns:a16="http://schemas.microsoft.com/office/drawing/2014/main" id="{A790BDC7-8918-4EBD-BCD3-5D8E14FB6F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4100" y="209324"/>
            <a:ext cx="1950346" cy="1933369"/>
          </a:xfrm>
          <a:prstGeom prst="rect">
            <a:avLst/>
          </a:prstGeom>
        </p:spPr>
      </p:pic>
      <p:sp>
        <p:nvSpPr>
          <p:cNvPr id="4" name="TextBox 3">
            <a:extLst>
              <a:ext uri="{FF2B5EF4-FFF2-40B4-BE49-F238E27FC236}">
                <a16:creationId xmlns:a16="http://schemas.microsoft.com/office/drawing/2014/main" id="{808809FF-A899-4A6F-B6C8-094B66348A2E}"/>
              </a:ext>
            </a:extLst>
          </p:cNvPr>
          <p:cNvSpPr txBox="1"/>
          <p:nvPr/>
        </p:nvSpPr>
        <p:spPr>
          <a:xfrm>
            <a:off x="3695700" y="780200"/>
            <a:ext cx="3800820" cy="707886"/>
          </a:xfrm>
          <a:prstGeom prst="rect">
            <a:avLst/>
          </a:prstGeom>
          <a:noFill/>
        </p:spPr>
        <p:txBody>
          <a:bodyPr wrap="square" rtlCol="0">
            <a:spAutoFit/>
          </a:bodyPr>
          <a:lstStyle/>
          <a:p>
            <a:pPr algn="ctr"/>
            <a:r>
              <a:rPr lang="en-US" sz="2000" dirty="0">
                <a:latin typeface="Candara" panose="020E0502030303020204" pitchFamily="34" charset="0"/>
              </a:rPr>
              <a:t>Course Director, Dr. Ben Brooks </a:t>
            </a:r>
          </a:p>
          <a:p>
            <a:pPr algn="ctr"/>
            <a:r>
              <a:rPr lang="en-US" sz="2000" dirty="0">
                <a:latin typeface="Candara" panose="020E0502030303020204" pitchFamily="34" charset="0"/>
              </a:rPr>
              <a:t>UT/CO</a:t>
            </a:r>
          </a:p>
        </p:txBody>
      </p:sp>
      <p:grpSp>
        <p:nvGrpSpPr>
          <p:cNvPr id="5" name="Group 4">
            <a:extLst>
              <a:ext uri="{FF2B5EF4-FFF2-40B4-BE49-F238E27FC236}">
                <a16:creationId xmlns:a16="http://schemas.microsoft.com/office/drawing/2014/main" id="{6C33876B-E95F-4E47-A808-C1A427B9EBA9}"/>
              </a:ext>
            </a:extLst>
          </p:cNvPr>
          <p:cNvGrpSpPr/>
          <p:nvPr/>
        </p:nvGrpSpPr>
        <p:grpSpPr>
          <a:xfrm>
            <a:off x="900738" y="308411"/>
            <a:ext cx="1233248" cy="1920913"/>
            <a:chOff x="498438" y="349522"/>
            <a:chExt cx="1406562" cy="2235614"/>
          </a:xfrm>
        </p:grpSpPr>
        <p:pic>
          <p:nvPicPr>
            <p:cNvPr id="6" name="Picture 5">
              <a:extLst>
                <a:ext uri="{FF2B5EF4-FFF2-40B4-BE49-F238E27FC236}">
                  <a16:creationId xmlns:a16="http://schemas.microsoft.com/office/drawing/2014/main" id="{B1BB7272-20C2-45DD-959C-DF111C548C76}"/>
                </a:ext>
              </a:extLst>
            </p:cNvPr>
            <p:cNvPicPr>
              <a:picLocks noChangeAspect="1"/>
            </p:cNvPicPr>
            <p:nvPr/>
          </p:nvPicPr>
          <p:blipFill>
            <a:blip r:embed="rId3"/>
            <a:stretch>
              <a:fillRect/>
            </a:stretch>
          </p:blipFill>
          <p:spPr>
            <a:xfrm>
              <a:off x="498438" y="349522"/>
              <a:ext cx="1406562" cy="2011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CA4BA841-896B-4454-BD61-7A9E6E7D83FC}"/>
                </a:ext>
              </a:extLst>
            </p:cNvPr>
            <p:cNvSpPr txBox="1"/>
            <p:nvPr/>
          </p:nvSpPr>
          <p:spPr>
            <a:xfrm>
              <a:off x="579725" y="2338915"/>
              <a:ext cx="1243988" cy="246221"/>
            </a:xfrm>
            <a:prstGeom prst="rect">
              <a:avLst/>
            </a:prstGeom>
            <a:noFill/>
          </p:spPr>
          <p:txBody>
            <a:bodyPr wrap="square" rtlCol="0">
              <a:spAutoFit/>
            </a:bodyPr>
            <a:lstStyle/>
            <a:p>
              <a:r>
                <a:rPr lang="en-US" sz="1000" b="1" dirty="0">
                  <a:latin typeface="Candara" panose="020E0502030303020204" pitchFamily="34" charset="0"/>
                </a:rPr>
                <a:t>Dr. Ben Brooks</a:t>
              </a:r>
            </a:p>
          </p:txBody>
        </p:sp>
      </p:grpSp>
      <p:sp>
        <p:nvSpPr>
          <p:cNvPr id="8" name="TextBox 7">
            <a:extLst>
              <a:ext uri="{FF2B5EF4-FFF2-40B4-BE49-F238E27FC236}">
                <a16:creationId xmlns:a16="http://schemas.microsoft.com/office/drawing/2014/main" id="{1B4B7C00-4C1E-4611-86E4-0CDD35A687BF}"/>
              </a:ext>
            </a:extLst>
          </p:cNvPr>
          <p:cNvSpPr txBox="1"/>
          <p:nvPr/>
        </p:nvSpPr>
        <p:spPr>
          <a:xfrm>
            <a:off x="749146" y="2229324"/>
            <a:ext cx="10653311" cy="3477875"/>
          </a:xfrm>
          <a:prstGeom prst="rect">
            <a:avLst/>
          </a:prstGeom>
          <a:noFill/>
        </p:spPr>
        <p:txBody>
          <a:bodyPr wrap="square" rtlCol="0">
            <a:spAutoFit/>
          </a:bodyPr>
          <a:lstStyle/>
          <a:p>
            <a:pPr algn="ctr"/>
            <a:r>
              <a:rPr lang="en-US" sz="2200" b="1" dirty="0"/>
              <a:t>Students will obtain an in-depth understanding of how vaccines are produced by industry, undergo preclinical evaluation, vaccine public health topics, and evaluation for efficacy in clinical trials.  The goal will be to inform students about vaccine topics to enable students to be able to discuss vaccines with their patients.</a:t>
            </a:r>
          </a:p>
          <a:p>
            <a:pPr algn="ctr"/>
            <a:endParaRPr lang="en-US" sz="2200" b="1" dirty="0"/>
          </a:p>
          <a:p>
            <a:pPr algn="ctr"/>
            <a:r>
              <a:rPr lang="en-US" sz="2200" b="1" dirty="0"/>
              <a:t>Focus will be on domestic perspectives of vaccination for public health but will include some global health discussions on selected publications, and a final course research project individually developed by the student.  </a:t>
            </a:r>
          </a:p>
          <a:p>
            <a:pPr algn="ctr"/>
            <a:endParaRPr lang="en-US" sz="2200" b="1" dirty="0"/>
          </a:p>
          <a:p>
            <a:pPr algn="ctr"/>
            <a:r>
              <a:rPr lang="en-US" sz="2200" b="1" dirty="0"/>
              <a:t>This elective course is open to OMS I &amp; II and MSBS students</a:t>
            </a:r>
            <a:r>
              <a:rPr lang="en-US" sz="2200" dirty="0"/>
              <a:t>.</a:t>
            </a:r>
          </a:p>
        </p:txBody>
      </p:sp>
    </p:spTree>
    <p:extLst>
      <p:ext uri="{BB962C8B-B14F-4D97-AF65-F5344CB8AC3E}">
        <p14:creationId xmlns:p14="http://schemas.microsoft.com/office/powerpoint/2010/main" val="49201152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usiness email clipart clipartfest - Cliparting.com">
            <a:extLst>
              <a:ext uri="{FF2B5EF4-FFF2-40B4-BE49-F238E27FC236}">
                <a16:creationId xmlns:a16="http://schemas.microsoft.com/office/drawing/2014/main" id="{4FE1E267-ECDA-462D-B6C2-D7F75B67CB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393"/>
          <a:stretch/>
        </p:blipFill>
        <p:spPr bwMode="auto">
          <a:xfrm>
            <a:off x="5450517" y="4135707"/>
            <a:ext cx="1917734" cy="16431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234BE9-6697-450E-9F7E-75614002654F}"/>
              </a:ext>
            </a:extLst>
          </p:cNvPr>
          <p:cNvSpPr txBox="1"/>
          <p:nvPr/>
        </p:nvSpPr>
        <p:spPr>
          <a:xfrm>
            <a:off x="319175" y="0"/>
            <a:ext cx="3571337" cy="5909310"/>
          </a:xfrm>
          <a:prstGeom prst="rect">
            <a:avLst/>
          </a:prstGeom>
          <a:noFill/>
        </p:spPr>
        <p:txBody>
          <a:bodyPr wrap="square" rtlCol="0">
            <a:spAutoFit/>
          </a:bodyPr>
          <a:lstStyle/>
          <a:p>
            <a:r>
              <a:rPr lang="en-US" sz="5400" dirty="0"/>
              <a:t>How to show interest in and get registered for electives.</a:t>
            </a:r>
          </a:p>
        </p:txBody>
      </p:sp>
      <p:grpSp>
        <p:nvGrpSpPr>
          <p:cNvPr id="4" name="Group 3">
            <a:extLst>
              <a:ext uri="{FF2B5EF4-FFF2-40B4-BE49-F238E27FC236}">
                <a16:creationId xmlns:a16="http://schemas.microsoft.com/office/drawing/2014/main" id="{90330F90-3543-4718-9C68-E9B83B227195}"/>
              </a:ext>
            </a:extLst>
          </p:cNvPr>
          <p:cNvGrpSpPr/>
          <p:nvPr/>
        </p:nvGrpSpPr>
        <p:grpSpPr>
          <a:xfrm>
            <a:off x="3497087" y="294991"/>
            <a:ext cx="2221585" cy="2710931"/>
            <a:chOff x="4817570" y="467041"/>
            <a:chExt cx="2221585" cy="2710931"/>
          </a:xfrm>
        </p:grpSpPr>
        <p:pic>
          <p:nvPicPr>
            <p:cNvPr id="1026" name="Picture 2" descr="Advertising Clipart Download, News, Media, Microphone - Advertising Clipart,  HD Png Download , Transparent Png Image - PNGitem">
              <a:extLst>
                <a:ext uri="{FF2B5EF4-FFF2-40B4-BE49-F238E27FC236}">
                  <a16:creationId xmlns:a16="http://schemas.microsoft.com/office/drawing/2014/main" id="{62B743FA-6141-4DB1-B09C-9C7EF4247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570" y="1390371"/>
              <a:ext cx="2221585" cy="17876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2A6D74-4509-41AC-8CE6-8496A25641E4}"/>
                </a:ext>
              </a:extLst>
            </p:cNvPr>
            <p:cNvSpPr txBox="1"/>
            <p:nvPr/>
          </p:nvSpPr>
          <p:spPr>
            <a:xfrm>
              <a:off x="4817570" y="467041"/>
              <a:ext cx="2221585" cy="923330"/>
            </a:xfrm>
            <a:prstGeom prst="rect">
              <a:avLst/>
            </a:prstGeom>
            <a:solidFill>
              <a:srgbClr val="F7F7F7"/>
            </a:solidFill>
          </p:spPr>
          <p:txBody>
            <a:bodyPr wrap="square" rtlCol="0">
              <a:spAutoFit/>
            </a:bodyPr>
            <a:lstStyle/>
            <a:p>
              <a:r>
                <a:rPr lang="en-US" dirty="0">
                  <a:ln w="0"/>
                  <a:effectLst>
                    <a:outerShdw blurRad="38100" dist="19050" dir="2700000" algn="tl" rotWithShape="0">
                      <a:schemeClr val="dk1">
                        <a:alpha val="40000"/>
                      </a:schemeClr>
                    </a:outerShdw>
                  </a:effectLst>
                </a:rPr>
                <a:t>1. Watch for Advertising in August and January.</a:t>
              </a:r>
            </a:p>
          </p:txBody>
        </p:sp>
      </p:grpSp>
      <p:sp>
        <p:nvSpPr>
          <p:cNvPr id="5" name="TextBox 4">
            <a:extLst>
              <a:ext uri="{FF2B5EF4-FFF2-40B4-BE49-F238E27FC236}">
                <a16:creationId xmlns:a16="http://schemas.microsoft.com/office/drawing/2014/main" id="{B87449D0-AAD2-4252-BC3C-D0CF978DC9B5}"/>
              </a:ext>
            </a:extLst>
          </p:cNvPr>
          <p:cNvSpPr txBox="1"/>
          <p:nvPr/>
        </p:nvSpPr>
        <p:spPr>
          <a:xfrm>
            <a:off x="3497087" y="3193545"/>
            <a:ext cx="2221584" cy="2585323"/>
          </a:xfrm>
          <a:prstGeom prst="rect">
            <a:avLst/>
          </a:prstGeom>
          <a:solidFill>
            <a:schemeClr val="bg1"/>
          </a:solidFill>
        </p:spPr>
        <p:txBody>
          <a:bodyPr wrap="square" rtlCol="0">
            <a:spAutoFit/>
          </a:bodyPr>
          <a:lstStyle/>
          <a:p>
            <a:r>
              <a:rPr lang="en-US" dirty="0">
                <a:ln w="0"/>
                <a:effectLst>
                  <a:outerShdw blurRad="38100" dist="19050" dir="2700000" algn="tl" rotWithShape="0">
                    <a:schemeClr val="dk1">
                      <a:alpha val="40000"/>
                    </a:schemeClr>
                  </a:outerShdw>
                </a:effectLst>
              </a:rPr>
              <a:t>2. Watch your email for more information on how to express interest. </a:t>
            </a:r>
          </a:p>
          <a:p>
            <a:r>
              <a:rPr lang="en-US" dirty="0">
                <a:ln w="0"/>
                <a:effectLst>
                  <a:outerShdw blurRad="38100" dist="19050" dir="2700000" algn="tl" rotWithShape="0">
                    <a:schemeClr val="dk1">
                      <a:alpha val="40000"/>
                    </a:schemeClr>
                  </a:outerShdw>
                </a:effectLst>
              </a:rPr>
              <a:t>Some courses will use an iNet elective interest form, others will ask for a direct email.</a:t>
            </a:r>
          </a:p>
        </p:txBody>
      </p:sp>
      <p:grpSp>
        <p:nvGrpSpPr>
          <p:cNvPr id="9" name="Group 8">
            <a:extLst>
              <a:ext uri="{FF2B5EF4-FFF2-40B4-BE49-F238E27FC236}">
                <a16:creationId xmlns:a16="http://schemas.microsoft.com/office/drawing/2014/main" id="{F2A4BC4F-D7AF-44B1-ACED-D81A901F8724}"/>
              </a:ext>
            </a:extLst>
          </p:cNvPr>
          <p:cNvGrpSpPr/>
          <p:nvPr/>
        </p:nvGrpSpPr>
        <p:grpSpPr>
          <a:xfrm>
            <a:off x="5839357" y="215884"/>
            <a:ext cx="2040846" cy="4238243"/>
            <a:chOff x="6186989" y="-602336"/>
            <a:chExt cx="2040846" cy="4238243"/>
          </a:xfrm>
        </p:grpSpPr>
        <p:sp>
          <p:nvSpPr>
            <p:cNvPr id="7" name="Rectangle 6">
              <a:extLst>
                <a:ext uri="{FF2B5EF4-FFF2-40B4-BE49-F238E27FC236}">
                  <a16:creationId xmlns:a16="http://schemas.microsoft.com/office/drawing/2014/main" id="{6EF80362-5ECC-4261-9CD0-E2665507AB79}"/>
                </a:ext>
              </a:extLst>
            </p:cNvPr>
            <p:cNvSpPr/>
            <p:nvPr/>
          </p:nvSpPr>
          <p:spPr>
            <a:xfrm>
              <a:off x="6294283" y="1050584"/>
              <a:ext cx="1896640" cy="2585323"/>
            </a:xfrm>
            <a:prstGeom prst="rect">
              <a:avLst/>
            </a:prstGeom>
            <a:noFill/>
          </p:spPr>
          <p:txBody>
            <a:bodyPr wrap="square" lIns="91440" tIns="45720" rIns="91440" bIns="45720">
              <a:spAutoFit/>
            </a:bodyPr>
            <a:lstStyle/>
            <a:p>
              <a:r>
                <a:rPr lang="en-US" dirty="0">
                  <a:ln w="0"/>
                  <a:effectLst>
                    <a:outerShdw blurRad="38100" dist="19050" dir="2700000" algn="tl" rotWithShape="0">
                      <a:schemeClr val="dk1">
                        <a:alpha val="40000"/>
                      </a:schemeClr>
                    </a:outerShdw>
                  </a:effectLst>
                </a:rPr>
                <a:t>3. Course directors will seat their classes based on several factors. Be sure you are aware of what is requested by the individual course directors.</a:t>
              </a:r>
              <a:endParaRPr lang="en-US" b="0" cap="none" spc="0" dirty="0">
                <a:ln w="0"/>
                <a:solidFill>
                  <a:schemeClr val="tx1"/>
                </a:solidFill>
                <a:effectLst>
                  <a:outerShdw blurRad="38100" dist="19050" dir="2700000" algn="tl" rotWithShape="0">
                    <a:schemeClr val="dk1">
                      <a:alpha val="40000"/>
                    </a:schemeClr>
                  </a:outerShdw>
                </a:effectLst>
              </a:endParaRPr>
            </a:p>
          </p:txBody>
        </p:sp>
        <p:pic>
          <p:nvPicPr>
            <p:cNvPr id="1030" name="Picture 6" descr="REGISTRATION INSTRUCTIONS | Red Rock Dance">
              <a:extLst>
                <a:ext uri="{FF2B5EF4-FFF2-40B4-BE49-F238E27FC236}">
                  <a16:creationId xmlns:a16="http://schemas.microsoft.com/office/drawing/2014/main" id="{3BCF1338-17D0-42D6-A557-5BE600586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989" y="-602336"/>
              <a:ext cx="2040846" cy="18489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098E05AB-B481-416F-AC97-E2E30AD30692}"/>
              </a:ext>
            </a:extLst>
          </p:cNvPr>
          <p:cNvGrpSpPr/>
          <p:nvPr/>
        </p:nvGrpSpPr>
        <p:grpSpPr>
          <a:xfrm>
            <a:off x="8000889" y="401706"/>
            <a:ext cx="4024245" cy="2031325"/>
            <a:chOff x="4467241" y="2797482"/>
            <a:chExt cx="4024245" cy="2031325"/>
          </a:xfrm>
        </p:grpSpPr>
        <p:pic>
          <p:nvPicPr>
            <p:cNvPr id="1032" name="Picture 8" descr="✓ finger love free vector eps, cdr, ai, svg vector illustration graphic art">
              <a:extLst>
                <a:ext uri="{FF2B5EF4-FFF2-40B4-BE49-F238E27FC236}">
                  <a16:creationId xmlns:a16="http://schemas.microsoft.com/office/drawing/2014/main" id="{46A26CFC-0C43-47F4-975C-5EAA3F38D9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227"/>
            <a:stretch/>
          </p:blipFill>
          <p:spPr bwMode="auto">
            <a:xfrm>
              <a:off x="6639283" y="2875433"/>
              <a:ext cx="1852203" cy="14773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D7C7CC5-DE0F-4AF6-B712-69E6C9988B94}"/>
                </a:ext>
              </a:extLst>
            </p:cNvPr>
            <p:cNvSpPr/>
            <p:nvPr/>
          </p:nvSpPr>
          <p:spPr>
            <a:xfrm>
              <a:off x="4467241" y="2797482"/>
              <a:ext cx="2314139" cy="2031325"/>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4. Course Directors will issue an invitation for you to participate. After the second class, if it’s not a good fit for you, you can drop without penalty.</a:t>
              </a:r>
            </a:p>
          </p:txBody>
        </p:sp>
      </p:grpSp>
      <p:grpSp>
        <p:nvGrpSpPr>
          <p:cNvPr id="16" name="Group 15">
            <a:extLst>
              <a:ext uri="{FF2B5EF4-FFF2-40B4-BE49-F238E27FC236}">
                <a16:creationId xmlns:a16="http://schemas.microsoft.com/office/drawing/2014/main" id="{2C585563-83B0-4DF0-B06C-6EBE21E8900A}"/>
              </a:ext>
            </a:extLst>
          </p:cNvPr>
          <p:cNvGrpSpPr/>
          <p:nvPr/>
        </p:nvGrpSpPr>
        <p:grpSpPr>
          <a:xfrm>
            <a:off x="8209575" y="2708789"/>
            <a:ext cx="3663250" cy="1399376"/>
            <a:chOff x="8328277" y="2687567"/>
            <a:chExt cx="3663250" cy="1399376"/>
          </a:xfrm>
        </p:grpSpPr>
        <p:pic>
          <p:nvPicPr>
            <p:cNvPr id="13" name="Picture 12">
              <a:extLst>
                <a:ext uri="{FF2B5EF4-FFF2-40B4-BE49-F238E27FC236}">
                  <a16:creationId xmlns:a16="http://schemas.microsoft.com/office/drawing/2014/main" id="{775494BC-2CB5-47DF-B185-96FB8AA3C1BC}"/>
                </a:ext>
              </a:extLst>
            </p:cNvPr>
            <p:cNvPicPr>
              <a:picLocks noChangeAspect="1"/>
            </p:cNvPicPr>
            <p:nvPr/>
          </p:nvPicPr>
          <p:blipFill rotWithShape="1">
            <a:blip r:embed="rId6">
              <a:extLst>
                <a:ext uri="{28A0092B-C50C-407E-A947-70E740481C1C}">
                  <a14:useLocalDpi xmlns:a14="http://schemas.microsoft.com/office/drawing/2010/main" val="0"/>
                </a:ext>
              </a:extLst>
            </a:blip>
            <a:srcRect l="42281" t="719" b="47606"/>
            <a:stretch/>
          </p:blipFill>
          <p:spPr>
            <a:xfrm>
              <a:off x="10291633" y="2687567"/>
              <a:ext cx="1699894" cy="247771"/>
            </a:xfrm>
            <a:prstGeom prst="rect">
              <a:avLst/>
            </a:prstGeom>
          </p:spPr>
        </p:pic>
        <p:sp>
          <p:nvSpPr>
            <p:cNvPr id="14" name="Rectangle 13">
              <a:extLst>
                <a:ext uri="{FF2B5EF4-FFF2-40B4-BE49-F238E27FC236}">
                  <a16:creationId xmlns:a16="http://schemas.microsoft.com/office/drawing/2014/main" id="{728CEE30-A867-43BC-973B-27DCDEB2FACF}"/>
                </a:ext>
              </a:extLst>
            </p:cNvPr>
            <p:cNvSpPr/>
            <p:nvPr/>
          </p:nvSpPr>
          <p:spPr>
            <a:xfrm>
              <a:off x="8328277" y="3163613"/>
              <a:ext cx="3663250" cy="923330"/>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5. Check myVista for confirmation of registration into the appropriate course(s).</a:t>
              </a:r>
            </a:p>
          </p:txBody>
        </p:sp>
      </p:grpSp>
      <p:grpSp>
        <p:nvGrpSpPr>
          <p:cNvPr id="18" name="Group 17">
            <a:extLst>
              <a:ext uri="{FF2B5EF4-FFF2-40B4-BE49-F238E27FC236}">
                <a16:creationId xmlns:a16="http://schemas.microsoft.com/office/drawing/2014/main" id="{17C8CB2B-76B7-4A20-A000-E8DBCAB0CCD1}"/>
              </a:ext>
            </a:extLst>
          </p:cNvPr>
          <p:cNvGrpSpPr/>
          <p:nvPr/>
        </p:nvGrpSpPr>
        <p:grpSpPr>
          <a:xfrm>
            <a:off x="8281408" y="4169820"/>
            <a:ext cx="3040632" cy="1494019"/>
            <a:chOff x="8627801" y="4002809"/>
            <a:chExt cx="3040632" cy="1494019"/>
          </a:xfrm>
        </p:grpSpPr>
        <p:pic>
          <p:nvPicPr>
            <p:cNvPr id="1034" name="Picture 10" descr="Enjoy word Images, Stock Photos &amp; Vectors | Shutterstock">
              <a:extLst>
                <a:ext uri="{FF2B5EF4-FFF2-40B4-BE49-F238E27FC236}">
                  <a16:creationId xmlns:a16="http://schemas.microsoft.com/office/drawing/2014/main" id="{BB79F366-0F17-4456-A12A-F9E9A2D33B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231" b="17111"/>
            <a:stretch/>
          </p:blipFill>
          <p:spPr bwMode="auto">
            <a:xfrm>
              <a:off x="8627801" y="4002809"/>
              <a:ext cx="3040632" cy="8476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3B7BB77-46F3-494A-B9EF-1059B1E17ECE}"/>
                </a:ext>
              </a:extLst>
            </p:cNvPr>
            <p:cNvSpPr/>
            <p:nvPr/>
          </p:nvSpPr>
          <p:spPr>
            <a:xfrm>
              <a:off x="8701496" y="4850497"/>
              <a:ext cx="2966937" cy="646331"/>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There is no additional tuition to take electives at RVU.</a:t>
              </a:r>
            </a:p>
          </p:txBody>
        </p:sp>
      </p:grpSp>
      <p:pic>
        <p:nvPicPr>
          <p:cNvPr id="8" name="Picture 7" descr="A blue and orange text on a black background&#10;&#10;Description automatically generated with low confidence">
            <a:extLst>
              <a:ext uri="{FF2B5EF4-FFF2-40B4-BE49-F238E27FC236}">
                <a16:creationId xmlns:a16="http://schemas.microsoft.com/office/drawing/2014/main" id="{6532BA64-A770-F8A3-5CB9-B7CCBFB154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8790" y="2641172"/>
            <a:ext cx="1312410" cy="493060"/>
          </a:xfrm>
          <a:prstGeom prst="rect">
            <a:avLst/>
          </a:prstGeom>
        </p:spPr>
      </p:pic>
    </p:spTree>
    <p:extLst>
      <p:ext uri="{BB962C8B-B14F-4D97-AF65-F5344CB8AC3E}">
        <p14:creationId xmlns:p14="http://schemas.microsoft.com/office/powerpoint/2010/main" val="11979723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61CE49-EF96-4E7A-8048-741F9435D4B3}"/>
              </a:ext>
            </a:extLst>
          </p:cNvPr>
          <p:cNvSpPr/>
          <p:nvPr/>
        </p:nvSpPr>
        <p:spPr>
          <a:xfrm>
            <a:off x="8040669" y="1747654"/>
            <a:ext cx="2823976" cy="2585323"/>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Global Medical Outreach</a:t>
            </a:r>
          </a:p>
        </p:txBody>
      </p:sp>
      <p:pic>
        <p:nvPicPr>
          <p:cNvPr id="4" name="Picture 3" descr="A group of people posing for a photo&#10;&#10;Description automatically generated">
            <a:extLst>
              <a:ext uri="{FF2B5EF4-FFF2-40B4-BE49-F238E27FC236}">
                <a16:creationId xmlns:a16="http://schemas.microsoft.com/office/drawing/2014/main" id="{199A38EC-C4CB-E85B-8A85-413ADAABC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76" y="469460"/>
            <a:ext cx="7007123" cy="5255342"/>
          </a:xfrm>
          <a:prstGeom prst="rect">
            <a:avLst/>
          </a:prstGeom>
        </p:spPr>
      </p:pic>
    </p:spTree>
    <p:extLst>
      <p:ext uri="{BB962C8B-B14F-4D97-AF65-F5344CB8AC3E}">
        <p14:creationId xmlns:p14="http://schemas.microsoft.com/office/powerpoint/2010/main" val="609218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80AC-54C7-4722-A5E0-8E92624A1CCB}"/>
              </a:ext>
            </a:extLst>
          </p:cNvPr>
          <p:cNvSpPr txBox="1">
            <a:spLocks/>
          </p:cNvSpPr>
          <p:nvPr/>
        </p:nvSpPr>
        <p:spPr>
          <a:xfrm>
            <a:off x="2911207" y="0"/>
            <a:ext cx="6336160" cy="1431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ndara" panose="020E0502030303020204" pitchFamily="34" charset="0"/>
              </a:rPr>
              <a:t>Global Outreach Electives</a:t>
            </a:r>
          </a:p>
        </p:txBody>
      </p:sp>
      <p:sp>
        <p:nvSpPr>
          <p:cNvPr id="3" name="TextBox 2">
            <a:extLst>
              <a:ext uri="{FF2B5EF4-FFF2-40B4-BE49-F238E27FC236}">
                <a16:creationId xmlns:a16="http://schemas.microsoft.com/office/drawing/2014/main" id="{F895131A-AE63-4FFE-84AE-455DB1AF4BFF}"/>
              </a:ext>
            </a:extLst>
          </p:cNvPr>
          <p:cNvSpPr txBox="1"/>
          <p:nvPr/>
        </p:nvSpPr>
        <p:spPr>
          <a:xfrm>
            <a:off x="811033" y="782416"/>
            <a:ext cx="10890124" cy="584775"/>
          </a:xfrm>
          <a:prstGeom prst="rect">
            <a:avLst/>
          </a:prstGeom>
          <a:noFill/>
        </p:spPr>
        <p:txBody>
          <a:bodyPr wrap="square" rtlCol="0">
            <a:spAutoFit/>
          </a:bodyPr>
          <a:lstStyle/>
          <a:p>
            <a:pPr algn="ctr"/>
            <a:r>
              <a:rPr lang="en-US" sz="1600" dirty="0"/>
              <a:t>Course Directors may include Dr. Mark Wardle, Dr. Ann Trawick, Dr. Thomas Bigham, Dr. Chris Edwards, Dr. Michael Brandon Hall, Dr. Terry Melendez </a:t>
            </a:r>
          </a:p>
        </p:txBody>
      </p:sp>
      <p:sp>
        <p:nvSpPr>
          <p:cNvPr id="4" name="Content Placeholder 2">
            <a:extLst>
              <a:ext uri="{FF2B5EF4-FFF2-40B4-BE49-F238E27FC236}">
                <a16:creationId xmlns:a16="http://schemas.microsoft.com/office/drawing/2014/main" id="{7E55B692-C4BA-435E-87D4-94654851846C}"/>
              </a:ext>
            </a:extLst>
          </p:cNvPr>
          <p:cNvSpPr txBox="1">
            <a:spLocks/>
          </p:cNvSpPr>
          <p:nvPr/>
        </p:nvSpPr>
        <p:spPr>
          <a:xfrm>
            <a:off x="468350" y="1558455"/>
            <a:ext cx="11323111" cy="996599"/>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latin typeface="Candara" panose="020E0502030303020204" pitchFamily="34" charset="0"/>
              </a:rPr>
              <a:t>Students will have the opportunity to join a spring break </a:t>
            </a:r>
          </a:p>
          <a:p>
            <a:pPr marL="0" indent="0" algn="ctr">
              <a:buFont typeface="Arial" panose="020B0604020202020204" pitchFamily="34" charset="0"/>
              <a:buNone/>
            </a:pPr>
            <a:r>
              <a:rPr lang="en-US" sz="4400" b="1" dirty="0">
                <a:latin typeface="Candara" panose="020E0502030303020204" pitchFamily="34" charset="0"/>
              </a:rPr>
              <a:t>global medical outreach trip to other countries. </a:t>
            </a:r>
          </a:p>
          <a:p>
            <a:pPr marL="0" indent="0" algn="ctr">
              <a:buFont typeface="Arial" panose="020B0604020202020204" pitchFamily="34" charset="0"/>
              <a:buNone/>
            </a:pPr>
            <a:r>
              <a:rPr lang="en-US" sz="4400" b="1" dirty="0">
                <a:latin typeface="Candara" panose="020E0502030303020204" pitchFamily="34" charset="0"/>
              </a:rPr>
              <a:t>Previous locations have included</a:t>
            </a:r>
            <a:r>
              <a:rPr lang="en-US" dirty="0">
                <a:latin typeface="Candara" panose="020E0502030303020204" pitchFamily="34" charset="0"/>
              </a:rPr>
              <a:t>	…</a:t>
            </a:r>
          </a:p>
        </p:txBody>
      </p:sp>
      <p:grpSp>
        <p:nvGrpSpPr>
          <p:cNvPr id="9" name="Group 8">
            <a:extLst>
              <a:ext uri="{FF2B5EF4-FFF2-40B4-BE49-F238E27FC236}">
                <a16:creationId xmlns:a16="http://schemas.microsoft.com/office/drawing/2014/main" id="{E0E9F213-9031-899D-366D-A1C7937BDF7A}"/>
              </a:ext>
            </a:extLst>
          </p:cNvPr>
          <p:cNvGrpSpPr/>
          <p:nvPr/>
        </p:nvGrpSpPr>
        <p:grpSpPr>
          <a:xfrm>
            <a:off x="3164917" y="3123439"/>
            <a:ext cx="2493967" cy="1954116"/>
            <a:chOff x="3434154" y="3031119"/>
            <a:chExt cx="2493967" cy="1954116"/>
          </a:xfrm>
        </p:grpSpPr>
        <p:pic>
          <p:nvPicPr>
            <p:cNvPr id="6" name="Picture 2" descr="DOMINICAN REPUBLIC (TUBAGUA, MUNOZ AND CABARETE REGION) NOVEMBER 2016">
              <a:extLst>
                <a:ext uri="{FF2B5EF4-FFF2-40B4-BE49-F238E27FC236}">
                  <a16:creationId xmlns:a16="http://schemas.microsoft.com/office/drawing/2014/main" id="{559F8234-30BB-420A-B1FB-166723243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154" y="3031119"/>
              <a:ext cx="2379500" cy="1584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D25EABE0-E710-47B1-A6B7-C0306F48383F}"/>
                </a:ext>
              </a:extLst>
            </p:cNvPr>
            <p:cNvSpPr txBox="1"/>
            <p:nvPr/>
          </p:nvSpPr>
          <p:spPr>
            <a:xfrm>
              <a:off x="3434154" y="4615903"/>
              <a:ext cx="2493967" cy="369332"/>
            </a:xfrm>
            <a:prstGeom prst="rect">
              <a:avLst/>
            </a:prstGeom>
            <a:noFill/>
          </p:spPr>
          <p:txBody>
            <a:bodyPr wrap="square" rtlCol="0">
              <a:spAutoFit/>
            </a:bodyPr>
            <a:lstStyle/>
            <a:p>
              <a:r>
                <a:rPr lang="en-US" b="1" dirty="0">
                  <a:latin typeface="Candara" panose="020E0502030303020204" pitchFamily="34" charset="0"/>
                </a:rPr>
                <a:t>DOMINICAN REPUBLIC</a:t>
              </a:r>
              <a:endParaRPr lang="en-US" b="1" dirty="0"/>
            </a:p>
          </p:txBody>
        </p:sp>
      </p:grpSp>
      <p:grpSp>
        <p:nvGrpSpPr>
          <p:cNvPr id="17" name="Group 16">
            <a:extLst>
              <a:ext uri="{FF2B5EF4-FFF2-40B4-BE49-F238E27FC236}">
                <a16:creationId xmlns:a16="http://schemas.microsoft.com/office/drawing/2014/main" id="{5EF3682E-51EA-5A43-3A59-956301E1CBC9}"/>
              </a:ext>
            </a:extLst>
          </p:cNvPr>
          <p:cNvGrpSpPr/>
          <p:nvPr/>
        </p:nvGrpSpPr>
        <p:grpSpPr>
          <a:xfrm>
            <a:off x="343014" y="2594203"/>
            <a:ext cx="2379499" cy="1949886"/>
            <a:chOff x="343014" y="2594203"/>
            <a:chExt cx="2379499" cy="1949886"/>
          </a:xfrm>
        </p:grpSpPr>
        <p:pic>
          <p:nvPicPr>
            <p:cNvPr id="5" name="Picture 4">
              <a:extLst>
                <a:ext uri="{FF2B5EF4-FFF2-40B4-BE49-F238E27FC236}">
                  <a16:creationId xmlns:a16="http://schemas.microsoft.com/office/drawing/2014/main" id="{8E645639-14F0-412D-A228-8141DB552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14" y="2960915"/>
              <a:ext cx="2379499" cy="1583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E2BD5E1-3FDF-4C3A-B0DC-C2A805282CD5}"/>
                </a:ext>
              </a:extLst>
            </p:cNvPr>
            <p:cNvSpPr txBox="1"/>
            <p:nvPr/>
          </p:nvSpPr>
          <p:spPr>
            <a:xfrm>
              <a:off x="945916" y="2594203"/>
              <a:ext cx="1173694" cy="369332"/>
            </a:xfrm>
            <a:prstGeom prst="rect">
              <a:avLst/>
            </a:prstGeom>
            <a:noFill/>
          </p:spPr>
          <p:txBody>
            <a:bodyPr wrap="square" rtlCol="0">
              <a:spAutoFit/>
            </a:bodyPr>
            <a:lstStyle/>
            <a:p>
              <a:r>
                <a:rPr lang="en-US" b="1" dirty="0">
                  <a:latin typeface="Candara" panose="020E0502030303020204" pitchFamily="34" charset="0"/>
                </a:rPr>
                <a:t>ECUADOR</a:t>
              </a:r>
              <a:endParaRPr lang="en-US" b="1" dirty="0"/>
            </a:p>
          </p:txBody>
        </p:sp>
      </p:grpSp>
      <p:grpSp>
        <p:nvGrpSpPr>
          <p:cNvPr id="16" name="Group 15">
            <a:extLst>
              <a:ext uri="{FF2B5EF4-FFF2-40B4-BE49-F238E27FC236}">
                <a16:creationId xmlns:a16="http://schemas.microsoft.com/office/drawing/2014/main" id="{43EE8651-BDB5-0177-E0FA-F653447132FB}"/>
              </a:ext>
            </a:extLst>
          </p:cNvPr>
          <p:cNvGrpSpPr/>
          <p:nvPr/>
        </p:nvGrpSpPr>
        <p:grpSpPr>
          <a:xfrm>
            <a:off x="8936878" y="2590305"/>
            <a:ext cx="2764279" cy="2163240"/>
            <a:chOff x="8936878" y="2590305"/>
            <a:chExt cx="2764279" cy="2163240"/>
          </a:xfrm>
        </p:grpSpPr>
        <p:pic>
          <p:nvPicPr>
            <p:cNvPr id="10" name="Picture 9">
              <a:extLst>
                <a:ext uri="{FF2B5EF4-FFF2-40B4-BE49-F238E27FC236}">
                  <a16:creationId xmlns:a16="http://schemas.microsoft.com/office/drawing/2014/main" id="{7C185AAE-1A8F-4F05-8157-C13DD6829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6878" y="2948125"/>
              <a:ext cx="2764279" cy="1805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DE9FA1A1-494F-479C-95A6-66CA999B2ACC}"/>
                </a:ext>
              </a:extLst>
            </p:cNvPr>
            <p:cNvSpPr txBox="1"/>
            <p:nvPr/>
          </p:nvSpPr>
          <p:spPr>
            <a:xfrm>
              <a:off x="9526307" y="2590305"/>
              <a:ext cx="1585419" cy="369332"/>
            </a:xfrm>
            <a:prstGeom prst="rect">
              <a:avLst/>
            </a:prstGeom>
            <a:noFill/>
          </p:spPr>
          <p:txBody>
            <a:bodyPr wrap="square" rtlCol="0">
              <a:spAutoFit/>
            </a:bodyPr>
            <a:lstStyle/>
            <a:p>
              <a:r>
                <a:rPr lang="en-US" b="1" dirty="0">
                  <a:latin typeface="Candara" panose="020E0502030303020204" pitchFamily="34" charset="0"/>
                </a:rPr>
                <a:t>GUATEMALA</a:t>
              </a:r>
              <a:endParaRPr lang="en-US" b="1" dirty="0"/>
            </a:p>
          </p:txBody>
        </p:sp>
      </p:grpSp>
      <p:sp>
        <p:nvSpPr>
          <p:cNvPr id="12" name="TextBox 11">
            <a:extLst>
              <a:ext uri="{FF2B5EF4-FFF2-40B4-BE49-F238E27FC236}">
                <a16:creationId xmlns:a16="http://schemas.microsoft.com/office/drawing/2014/main" id="{5EADCE18-56CB-4136-AFEC-045D65BE1731}"/>
              </a:ext>
            </a:extLst>
          </p:cNvPr>
          <p:cNvSpPr txBox="1"/>
          <p:nvPr/>
        </p:nvSpPr>
        <p:spPr>
          <a:xfrm>
            <a:off x="975393" y="5146615"/>
            <a:ext cx="10241213" cy="646331"/>
          </a:xfrm>
          <a:prstGeom prst="rect">
            <a:avLst/>
          </a:prstGeom>
          <a:noFill/>
        </p:spPr>
        <p:txBody>
          <a:bodyPr wrap="square" rtlCol="0">
            <a:spAutoFit/>
          </a:bodyPr>
          <a:lstStyle/>
          <a:p>
            <a:pPr algn="ctr"/>
            <a:r>
              <a:rPr lang="en-US" b="1" u="sng" dirty="0">
                <a:latin typeface="Candara" panose="020E0502030303020204" pitchFamily="34" charset="0"/>
              </a:rPr>
              <a:t>All students must undergo an academic and site approval process, as well as complete a confidential travel file with the Global Medicine division of Tracks &amp; Special Programs</a:t>
            </a:r>
            <a:endParaRPr lang="en-US" b="1" dirty="0">
              <a:latin typeface="Candara" panose="020E0502030303020204" pitchFamily="34" charset="0"/>
            </a:endParaRPr>
          </a:p>
        </p:txBody>
      </p:sp>
      <p:grpSp>
        <p:nvGrpSpPr>
          <p:cNvPr id="13" name="Group 12">
            <a:extLst>
              <a:ext uri="{FF2B5EF4-FFF2-40B4-BE49-F238E27FC236}">
                <a16:creationId xmlns:a16="http://schemas.microsoft.com/office/drawing/2014/main" id="{AC8B5258-FED5-BB67-9D0B-66BC41845465}"/>
              </a:ext>
            </a:extLst>
          </p:cNvPr>
          <p:cNvGrpSpPr/>
          <p:nvPr/>
        </p:nvGrpSpPr>
        <p:grpSpPr>
          <a:xfrm>
            <a:off x="6081884" y="2625817"/>
            <a:ext cx="2493967" cy="1954116"/>
            <a:chOff x="3434154" y="3031119"/>
            <a:chExt cx="2493967" cy="1954116"/>
          </a:xfrm>
        </p:grpSpPr>
        <p:pic>
          <p:nvPicPr>
            <p:cNvPr id="14" name="Picture 2">
              <a:extLst>
                <a:ext uri="{FF2B5EF4-FFF2-40B4-BE49-F238E27FC236}">
                  <a16:creationId xmlns:a16="http://schemas.microsoft.com/office/drawing/2014/main" id="{A83F5092-31A0-91F6-A4E5-D84A1E56C0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567381" y="3031119"/>
              <a:ext cx="2113045" cy="1584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60C29FD6-0D67-97D7-48BD-9AD961554C04}"/>
                </a:ext>
              </a:extLst>
            </p:cNvPr>
            <p:cNvSpPr txBox="1"/>
            <p:nvPr/>
          </p:nvSpPr>
          <p:spPr>
            <a:xfrm>
              <a:off x="3434154" y="4615903"/>
              <a:ext cx="2493967" cy="369332"/>
            </a:xfrm>
            <a:prstGeom prst="rect">
              <a:avLst/>
            </a:prstGeom>
            <a:noFill/>
          </p:spPr>
          <p:txBody>
            <a:bodyPr wrap="square" rtlCol="0">
              <a:spAutoFit/>
            </a:bodyPr>
            <a:lstStyle/>
            <a:p>
              <a:pPr algn="ctr"/>
              <a:r>
                <a:rPr lang="en-US" b="1" dirty="0">
                  <a:latin typeface="Candara" panose="020E0502030303020204" pitchFamily="34" charset="0"/>
                </a:rPr>
                <a:t>PANAMA</a:t>
              </a:r>
              <a:endParaRPr lang="en-US" b="1" dirty="0"/>
            </a:p>
          </p:txBody>
        </p:sp>
      </p:grpSp>
    </p:spTree>
    <p:extLst>
      <p:ext uri="{BB962C8B-B14F-4D97-AF65-F5344CB8AC3E}">
        <p14:creationId xmlns:p14="http://schemas.microsoft.com/office/powerpoint/2010/main" val="41859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5098BD-8372-4429-A16B-3C80D5AE1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030" y="92634"/>
            <a:ext cx="2162626" cy="2585323"/>
          </a:xfrm>
          <a:prstGeom prst="rect">
            <a:avLst/>
          </a:prstGeom>
          <a:ln>
            <a:noFill/>
          </a:ln>
          <a:effectLst>
            <a:softEdge rad="112500"/>
          </a:effectLst>
        </p:spPr>
      </p:pic>
      <p:pic>
        <p:nvPicPr>
          <p:cNvPr id="4" name="Picture 3">
            <a:extLst>
              <a:ext uri="{FF2B5EF4-FFF2-40B4-BE49-F238E27FC236}">
                <a16:creationId xmlns:a16="http://schemas.microsoft.com/office/drawing/2014/main" id="{65C4AE46-61FD-4647-BF89-8AF9B3686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356" y="92634"/>
            <a:ext cx="2545268" cy="1908951"/>
          </a:xfrm>
          <a:prstGeom prst="rect">
            <a:avLst/>
          </a:prstGeom>
          <a:ln>
            <a:noFill/>
          </a:ln>
          <a:effectLst>
            <a:softEdge rad="112500"/>
          </a:effectLst>
        </p:spPr>
      </p:pic>
      <p:sp>
        <p:nvSpPr>
          <p:cNvPr id="5" name="TextBox 4">
            <a:extLst>
              <a:ext uri="{FF2B5EF4-FFF2-40B4-BE49-F238E27FC236}">
                <a16:creationId xmlns:a16="http://schemas.microsoft.com/office/drawing/2014/main" id="{01503F05-1D26-4F4D-84A5-4A0CEE17E4E9}"/>
              </a:ext>
            </a:extLst>
          </p:cNvPr>
          <p:cNvSpPr txBox="1"/>
          <p:nvPr/>
        </p:nvSpPr>
        <p:spPr>
          <a:xfrm>
            <a:off x="2918690" y="131501"/>
            <a:ext cx="6354619" cy="1569660"/>
          </a:xfrm>
          <a:prstGeom prst="rect">
            <a:avLst/>
          </a:prstGeom>
          <a:noFill/>
        </p:spPr>
        <p:txBody>
          <a:bodyPr wrap="square" rtlCol="0">
            <a:spAutoFit/>
          </a:bodyPr>
          <a:lstStyle/>
          <a:p>
            <a:pPr algn="ctr"/>
            <a:r>
              <a:rPr lang="en-US" sz="4800" b="1" dirty="0">
                <a:latin typeface="Candara" panose="020E0502030303020204" pitchFamily="34" charset="0"/>
              </a:rPr>
              <a:t>International </a:t>
            </a:r>
          </a:p>
          <a:p>
            <a:pPr algn="ctr"/>
            <a:r>
              <a:rPr lang="en-US" sz="4800" b="1" dirty="0">
                <a:latin typeface="Candara" panose="020E0502030303020204" pitchFamily="34" charset="0"/>
              </a:rPr>
              <a:t>Clinical Externships </a:t>
            </a:r>
          </a:p>
        </p:txBody>
      </p:sp>
      <p:sp>
        <p:nvSpPr>
          <p:cNvPr id="6" name="TextBox 5">
            <a:extLst>
              <a:ext uri="{FF2B5EF4-FFF2-40B4-BE49-F238E27FC236}">
                <a16:creationId xmlns:a16="http://schemas.microsoft.com/office/drawing/2014/main" id="{B079C20B-08FC-4A42-89B7-9146527418AA}"/>
              </a:ext>
            </a:extLst>
          </p:cNvPr>
          <p:cNvSpPr txBox="1"/>
          <p:nvPr/>
        </p:nvSpPr>
        <p:spPr>
          <a:xfrm>
            <a:off x="1823817" y="1952191"/>
            <a:ext cx="8003764" cy="2862322"/>
          </a:xfrm>
          <a:prstGeom prst="rect">
            <a:avLst/>
          </a:prstGeom>
          <a:noFill/>
        </p:spPr>
        <p:txBody>
          <a:bodyPr wrap="square" rtlCol="0">
            <a:spAutoFit/>
          </a:bodyPr>
          <a:lstStyle/>
          <a:p>
            <a:pPr algn="ctr"/>
            <a:r>
              <a:rPr lang="en-US" sz="2000" b="1" dirty="0">
                <a:latin typeface="Candara" panose="020E0502030303020204" pitchFamily="34" charset="0"/>
              </a:rPr>
              <a:t>All third and fourth year RVU-COM students are encouraged to participate in at least one international externship, 2-4 weeks in length, during their clinical years.</a:t>
            </a:r>
          </a:p>
          <a:p>
            <a:pPr algn="ctr"/>
            <a:endParaRPr lang="en-US" sz="2000" b="1" dirty="0">
              <a:latin typeface="Candara" panose="020E0502030303020204" pitchFamily="34" charset="0"/>
            </a:endParaRPr>
          </a:p>
          <a:p>
            <a:pPr algn="ctr"/>
            <a:r>
              <a:rPr lang="en-US" sz="2000" b="1" dirty="0">
                <a:latin typeface="Candara" panose="020E0502030303020204" pitchFamily="34" charset="0"/>
              </a:rPr>
              <a:t> </a:t>
            </a:r>
            <a:r>
              <a:rPr lang="en-US" sz="2000" b="1" i="1" dirty="0">
                <a:latin typeface="Candara" panose="020E0502030303020204" pitchFamily="34" charset="0"/>
              </a:rPr>
              <a:t>In fact, about 40% of each graduating class has completed some form of international medical training experience during their time spent at RVU.  </a:t>
            </a:r>
          </a:p>
          <a:p>
            <a:pPr algn="ctr"/>
            <a:r>
              <a:rPr lang="en-US" sz="2000" b="1" i="1" dirty="0">
                <a:latin typeface="Candara" panose="020E0502030303020204" pitchFamily="34" charset="0"/>
              </a:rPr>
              <a:t>Students may participate in one of the RVUCOM sponsored medical </a:t>
            </a:r>
          </a:p>
          <a:p>
            <a:pPr algn="ctr"/>
            <a:r>
              <a:rPr lang="en-US" sz="2000" b="1" i="1" dirty="0">
                <a:latin typeface="Candara" panose="020E0502030303020204" pitchFamily="34" charset="0"/>
              </a:rPr>
              <a:t>outreach trips or set up their own. </a:t>
            </a:r>
          </a:p>
          <a:p>
            <a:pPr algn="ctr"/>
            <a:endParaRPr lang="en-US" sz="2000" b="1" dirty="0">
              <a:latin typeface="Candara" panose="020E0502030303020204" pitchFamily="34" charset="0"/>
            </a:endParaRPr>
          </a:p>
        </p:txBody>
      </p:sp>
      <p:sp>
        <p:nvSpPr>
          <p:cNvPr id="7" name="TextBox 6">
            <a:extLst>
              <a:ext uri="{FF2B5EF4-FFF2-40B4-BE49-F238E27FC236}">
                <a16:creationId xmlns:a16="http://schemas.microsoft.com/office/drawing/2014/main" id="{DDA09576-1F0B-4871-8E9F-E74A68B3B54C}"/>
              </a:ext>
            </a:extLst>
          </p:cNvPr>
          <p:cNvSpPr txBox="1"/>
          <p:nvPr/>
        </p:nvSpPr>
        <p:spPr>
          <a:xfrm>
            <a:off x="3818291" y="1516495"/>
            <a:ext cx="4817006" cy="369332"/>
          </a:xfrm>
          <a:prstGeom prst="rect">
            <a:avLst/>
          </a:prstGeom>
          <a:noFill/>
        </p:spPr>
        <p:txBody>
          <a:bodyPr wrap="square" rtlCol="0">
            <a:spAutoFit/>
          </a:bodyPr>
          <a:lstStyle/>
          <a:p>
            <a:r>
              <a:rPr lang="en-US" b="1" i="1" dirty="0"/>
              <a:t>Coordinated with the Office of Clinical Education</a:t>
            </a:r>
          </a:p>
        </p:txBody>
      </p:sp>
      <p:sp>
        <p:nvSpPr>
          <p:cNvPr id="8" name="TextBox 7">
            <a:extLst>
              <a:ext uri="{FF2B5EF4-FFF2-40B4-BE49-F238E27FC236}">
                <a16:creationId xmlns:a16="http://schemas.microsoft.com/office/drawing/2014/main" id="{785120F2-DA86-4AB8-AA48-0F1E6AD04C4B}"/>
              </a:ext>
            </a:extLst>
          </p:cNvPr>
          <p:cNvSpPr txBox="1"/>
          <p:nvPr/>
        </p:nvSpPr>
        <p:spPr>
          <a:xfrm>
            <a:off x="1386227" y="4643772"/>
            <a:ext cx="8878944" cy="1107996"/>
          </a:xfrm>
          <a:prstGeom prst="rect">
            <a:avLst/>
          </a:prstGeom>
          <a:noFill/>
        </p:spPr>
        <p:txBody>
          <a:bodyPr wrap="square" rtlCol="0">
            <a:spAutoFit/>
          </a:bodyPr>
          <a:lstStyle/>
          <a:p>
            <a:pPr algn="ctr"/>
            <a:r>
              <a:rPr lang="en-US" sz="2200" b="1" u="sng" dirty="0">
                <a:latin typeface="Candara" panose="020E0502030303020204" pitchFamily="34" charset="0"/>
              </a:rPr>
              <a:t>All students must undergo an academic and site approval process, as well as complete a confidential travel file with</a:t>
            </a:r>
          </a:p>
          <a:p>
            <a:pPr algn="ctr"/>
            <a:r>
              <a:rPr lang="en-US" sz="2200" b="1" u="sng" dirty="0">
                <a:latin typeface="Candara" panose="020E0502030303020204" pitchFamily="34" charset="0"/>
              </a:rPr>
              <a:t>Global Medicine, a division of Tracks &amp; Special Programs</a:t>
            </a:r>
            <a:endParaRPr lang="en-US" sz="2200" b="1" dirty="0">
              <a:latin typeface="Candara" panose="020E0502030303020204" pitchFamily="34" charset="0"/>
            </a:endParaRPr>
          </a:p>
        </p:txBody>
      </p:sp>
    </p:spTree>
    <p:extLst>
      <p:ext uri="{BB962C8B-B14F-4D97-AF65-F5344CB8AC3E}">
        <p14:creationId xmlns:p14="http://schemas.microsoft.com/office/powerpoint/2010/main" val="826654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451F24-DB92-45A8-BED1-6B92A0A29DCC}"/>
              </a:ext>
            </a:extLst>
          </p:cNvPr>
          <p:cNvSpPr txBox="1"/>
          <p:nvPr/>
        </p:nvSpPr>
        <p:spPr>
          <a:xfrm>
            <a:off x="4147350" y="375544"/>
            <a:ext cx="3897298" cy="523220"/>
          </a:xfrm>
          <a:prstGeom prst="rect">
            <a:avLst/>
          </a:prstGeom>
          <a:noFill/>
        </p:spPr>
        <p:txBody>
          <a:bodyPr wrap="square" rtlCol="0">
            <a:spAutoFit/>
          </a:bodyPr>
          <a:lstStyle/>
          <a:p>
            <a:pPr algn="ctr"/>
            <a:r>
              <a:rPr lang="en-US" sz="2800" b="1" dirty="0">
                <a:latin typeface="Candara" panose="020E0502030303020204" pitchFamily="34" charset="0"/>
              </a:rPr>
              <a:t>Academic Requirements</a:t>
            </a:r>
          </a:p>
        </p:txBody>
      </p:sp>
      <p:pic>
        <p:nvPicPr>
          <p:cNvPr id="2050" name="Picture 2" descr="Free Corner Cliparts, Download Free Corner Cliparts png images, Free  ClipArts on Clipart Library">
            <a:extLst>
              <a:ext uri="{FF2B5EF4-FFF2-40B4-BE49-F238E27FC236}">
                <a16:creationId xmlns:a16="http://schemas.microsoft.com/office/drawing/2014/main" id="{1E7FF5FC-FBF6-4210-BB1D-7603307B9EC3}"/>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2920" y="58911"/>
            <a:ext cx="1532461" cy="1539302"/>
          </a:xfrm>
          <a:prstGeom prst="rect">
            <a:avLst/>
          </a:prstGeom>
          <a:noFill/>
          <a:ln>
            <a:solidFill>
              <a:srgbClr val="4472C4"/>
            </a:solidFill>
          </a:ln>
          <a:extLst>
            <a:ext uri="{909E8E84-426E-40DD-AFC4-6F175D3DCCD1}">
              <a14:hiddenFill xmlns:a14="http://schemas.microsoft.com/office/drawing/2010/main">
                <a:solidFill>
                  <a:srgbClr val="FFFFFF"/>
                </a:solidFill>
              </a14:hiddenFill>
            </a:ext>
          </a:extLst>
        </p:spPr>
      </p:pic>
      <p:pic>
        <p:nvPicPr>
          <p:cNvPr id="10" name="Picture 2" descr="Free Corner Cliparts, Download Free Corner Cliparts png images, Free  ClipArts on Clipart Library">
            <a:extLst>
              <a:ext uri="{FF2B5EF4-FFF2-40B4-BE49-F238E27FC236}">
                <a16:creationId xmlns:a16="http://schemas.microsoft.com/office/drawing/2014/main" id="{C7AF75F8-CA3F-4166-B297-187563CAEA15}"/>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0454827" y="105943"/>
            <a:ext cx="1541049" cy="1547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36049C-CFB1-4F7E-8303-3ACF3B48B5E6}"/>
              </a:ext>
            </a:extLst>
          </p:cNvPr>
          <p:cNvSpPr txBox="1"/>
          <p:nvPr/>
        </p:nvSpPr>
        <p:spPr>
          <a:xfrm>
            <a:off x="1530825" y="637154"/>
            <a:ext cx="9130349" cy="4955203"/>
          </a:xfrm>
          <a:prstGeom prst="rect">
            <a:avLst/>
          </a:prstGeom>
          <a:noFill/>
        </p:spPr>
        <p:txBody>
          <a:bodyPr wrap="square" rtlCol="0">
            <a:spAutoFit/>
          </a:bodyPr>
          <a:lstStyle/>
          <a:p>
            <a:endParaRPr lang="en-US" dirty="0">
              <a:latin typeface="Candara" panose="020E0502030303020204" pitchFamily="34" charset="0"/>
            </a:endParaRPr>
          </a:p>
          <a:p>
            <a:pPr algn="ctr"/>
            <a:r>
              <a:rPr lang="en-US" sz="2000" dirty="0">
                <a:latin typeface="Candara" panose="020E0502030303020204" pitchFamily="34" charset="0"/>
              </a:rPr>
              <a:t>Emphasis is ALWAYS placed on a student’s core education. Tracks and Special Programs should be a compliment to that. They should also be considered an important tool for helping students in their search for and eventual placement in Residency and becoming a compassionate and competent physician. </a:t>
            </a:r>
          </a:p>
          <a:p>
            <a:pPr algn="ctr"/>
            <a:r>
              <a:rPr lang="en-US" sz="2000" dirty="0">
                <a:latin typeface="Candara" panose="020E0502030303020204" pitchFamily="34" charset="0"/>
              </a:rPr>
              <a:t>We strive to mirror the RVU core values in everything we do.</a:t>
            </a:r>
          </a:p>
          <a:p>
            <a:pPr algn="ctr"/>
            <a:endParaRPr lang="en-US" sz="2000" dirty="0">
              <a:latin typeface="Candara" panose="020E0502030303020204" pitchFamily="34" charset="0"/>
            </a:endParaRPr>
          </a:p>
          <a:p>
            <a:pPr algn="ctr"/>
            <a:r>
              <a:rPr lang="en-US" sz="2000" dirty="0">
                <a:latin typeface="Candara" panose="020E0502030303020204" pitchFamily="34" charset="0"/>
              </a:rPr>
              <a:t>Official department policies surrounding academic standing and participation in Tracks and Electives is updated every academic year as necessary and the official Tracks &amp; Special Programs Dept. Policies &amp; Procedures Manual resides under the university’s Dynamic Policy repository available to the RVU community online. </a:t>
            </a:r>
          </a:p>
          <a:p>
            <a:pPr algn="ctr"/>
            <a:endParaRPr lang="en-US" sz="2000" dirty="0">
              <a:latin typeface="Candara" panose="020E0502030303020204" pitchFamily="34" charset="0"/>
            </a:endParaRPr>
          </a:p>
          <a:p>
            <a:pPr algn="ctr"/>
            <a:r>
              <a:rPr lang="en-US" sz="2000" dirty="0">
                <a:latin typeface="Candara" panose="020E0502030303020204" pitchFamily="34" charset="0"/>
              </a:rPr>
              <a:t>Students in good standing as defined in the student handbook are eligible for our programs. All students are encouraged to participate in our programs and should consult advertisements and department policies at the time of application.</a:t>
            </a:r>
          </a:p>
          <a:p>
            <a:endParaRPr lang="en-US" dirty="0">
              <a:latin typeface="Candara" panose="020E0502030303020204" pitchFamily="34" charset="0"/>
            </a:endParaRPr>
          </a:p>
        </p:txBody>
      </p:sp>
    </p:spTree>
    <p:extLst>
      <p:ext uri="{BB962C8B-B14F-4D97-AF65-F5344CB8AC3E}">
        <p14:creationId xmlns:p14="http://schemas.microsoft.com/office/powerpoint/2010/main" val="31074625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40DCDA-8E67-43B9-A8E3-0280ADE3CE77}"/>
              </a:ext>
            </a:extLst>
          </p:cNvPr>
          <p:cNvSpPr/>
          <p:nvPr/>
        </p:nvSpPr>
        <p:spPr>
          <a:xfrm>
            <a:off x="383457" y="-86416"/>
            <a:ext cx="1097653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00BBD4"/>
                </a:solidFill>
                <a:effectLst>
                  <a:outerShdw blurRad="12700" dist="38100" dir="2700000" algn="tl" rotWithShape="0">
                    <a:schemeClr val="accent5">
                      <a:lumMod val="60000"/>
                      <a:lumOff val="40000"/>
                    </a:schemeClr>
                  </a:outerShdw>
                </a:effectLst>
              </a:rPr>
              <a:t>Global Medical Outreach – for credit*</a:t>
            </a:r>
          </a:p>
        </p:txBody>
      </p:sp>
      <p:grpSp>
        <p:nvGrpSpPr>
          <p:cNvPr id="4" name="Group 3">
            <a:extLst>
              <a:ext uri="{FF2B5EF4-FFF2-40B4-BE49-F238E27FC236}">
                <a16:creationId xmlns:a16="http://schemas.microsoft.com/office/drawing/2014/main" id="{AEF0E471-B166-4F4C-B429-4A0648805FB0}"/>
              </a:ext>
            </a:extLst>
          </p:cNvPr>
          <p:cNvGrpSpPr/>
          <p:nvPr/>
        </p:nvGrpSpPr>
        <p:grpSpPr>
          <a:xfrm>
            <a:off x="442451" y="816221"/>
            <a:ext cx="6783031" cy="4944207"/>
            <a:chOff x="292578" y="841149"/>
            <a:chExt cx="7160644" cy="5159876"/>
          </a:xfrm>
        </p:grpSpPr>
        <p:pic>
          <p:nvPicPr>
            <p:cNvPr id="2050" name="Picture 2" descr="3,166 World Puzzle Illustrations &amp; Clip Art - iStock">
              <a:extLst>
                <a:ext uri="{FF2B5EF4-FFF2-40B4-BE49-F238E27FC236}">
                  <a16:creationId xmlns:a16="http://schemas.microsoft.com/office/drawing/2014/main" id="{BFDBA648-5EB8-4F37-B46A-0CBFAFCF4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78" y="841149"/>
              <a:ext cx="7160644" cy="51598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CEA2025-53C1-409B-BE9B-3B5038879C1E}"/>
                </a:ext>
              </a:extLst>
            </p:cNvPr>
            <p:cNvSpPr/>
            <p:nvPr/>
          </p:nvSpPr>
          <p:spPr>
            <a:xfrm>
              <a:off x="4469523" y="3834364"/>
              <a:ext cx="710452"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4.</a:t>
              </a:r>
            </a:p>
          </p:txBody>
        </p:sp>
        <p:sp>
          <p:nvSpPr>
            <p:cNvPr id="5" name="Rectangle 4">
              <a:extLst>
                <a:ext uri="{FF2B5EF4-FFF2-40B4-BE49-F238E27FC236}">
                  <a16:creationId xmlns:a16="http://schemas.microsoft.com/office/drawing/2014/main" id="{90812456-31F6-4567-9EE6-9FA5731807FD}"/>
                </a:ext>
              </a:extLst>
            </p:cNvPr>
            <p:cNvSpPr/>
            <p:nvPr/>
          </p:nvSpPr>
          <p:spPr>
            <a:xfrm>
              <a:off x="4338583" y="1802769"/>
              <a:ext cx="710452"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6" name="Rectangle 5">
              <a:extLst>
                <a:ext uri="{FF2B5EF4-FFF2-40B4-BE49-F238E27FC236}">
                  <a16:creationId xmlns:a16="http://schemas.microsoft.com/office/drawing/2014/main" id="{66EE4A2F-FCB6-43EB-8E6C-E398B770EB02}"/>
                </a:ext>
              </a:extLst>
            </p:cNvPr>
            <p:cNvSpPr/>
            <p:nvPr/>
          </p:nvSpPr>
          <p:spPr>
            <a:xfrm>
              <a:off x="2589257" y="3834364"/>
              <a:ext cx="710452"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sp>
          <p:nvSpPr>
            <p:cNvPr id="7" name="Rectangle 6">
              <a:extLst>
                <a:ext uri="{FF2B5EF4-FFF2-40B4-BE49-F238E27FC236}">
                  <a16:creationId xmlns:a16="http://schemas.microsoft.com/office/drawing/2014/main" id="{14017D53-B49C-4602-85DA-12C68D6705A4}"/>
                </a:ext>
              </a:extLst>
            </p:cNvPr>
            <p:cNvSpPr/>
            <p:nvPr/>
          </p:nvSpPr>
          <p:spPr>
            <a:xfrm>
              <a:off x="2675521" y="1802769"/>
              <a:ext cx="710452"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grpSp>
      <p:sp>
        <p:nvSpPr>
          <p:cNvPr id="8" name="Rectangle 7">
            <a:extLst>
              <a:ext uri="{FF2B5EF4-FFF2-40B4-BE49-F238E27FC236}">
                <a16:creationId xmlns:a16="http://schemas.microsoft.com/office/drawing/2014/main" id="{7A0C4F79-DC86-408A-9F2B-A8423129A787}"/>
              </a:ext>
            </a:extLst>
          </p:cNvPr>
          <p:cNvSpPr/>
          <p:nvPr/>
        </p:nvSpPr>
        <p:spPr>
          <a:xfrm>
            <a:off x="7526642" y="1033670"/>
            <a:ext cx="4082262" cy="4739759"/>
          </a:xfrm>
          <a:prstGeom prst="rect">
            <a:avLst/>
          </a:prstGeom>
          <a:noFill/>
        </p:spPr>
        <p:txBody>
          <a:bodyPr wrap="square" lIns="91440" tIns="45720" rIns="91440" bIns="45720">
            <a:spAutoFit/>
          </a:bodyPr>
          <a:lstStyle/>
          <a:p>
            <a:pPr marL="342900" indent="-342900">
              <a:lnSpc>
                <a:spcPct val="150000"/>
              </a:lnSpc>
              <a:buAutoNum type="arabicPeriod"/>
            </a:pPr>
            <a:r>
              <a:rPr lang="en-US" b="0" cap="none" spc="0" dirty="0">
                <a:ln w="0"/>
                <a:solidFill>
                  <a:schemeClr val="tx1"/>
                </a:solidFill>
                <a:effectLst>
                  <a:outerShdw blurRad="38100" dist="19050" dir="2700000" algn="tl" rotWithShape="0">
                    <a:schemeClr val="dk1">
                      <a:alpha val="40000"/>
                    </a:schemeClr>
                  </a:outerShdw>
                </a:effectLst>
              </a:rPr>
              <a:t>Find an opportunity. </a:t>
            </a:r>
            <a:r>
              <a:rPr lang="en-US" dirty="0">
                <a:ln w="0"/>
                <a:effectLst>
                  <a:outerShdw blurRad="38100" dist="19050" dir="2700000" algn="tl" rotWithShape="0">
                    <a:schemeClr val="dk1">
                      <a:alpha val="40000"/>
                    </a:schemeClr>
                  </a:outerShdw>
                </a:effectLst>
              </a:rPr>
              <a:t>First and Second Year students can participate in spring break trips sponsored by RVU. Third- and Fourth-year students can find trips through outside organizations or RVU-sponsored options.</a:t>
            </a:r>
          </a:p>
          <a:p>
            <a:pPr marL="342900" indent="-342900">
              <a:lnSpc>
                <a:spcPct val="150000"/>
              </a:lnSpc>
              <a:buAutoNum type="arabicPeriod"/>
            </a:pPr>
            <a:r>
              <a:rPr lang="en-US" b="0" cap="none" spc="0" dirty="0">
                <a:ln w="0"/>
                <a:solidFill>
                  <a:schemeClr val="tx1"/>
                </a:solidFill>
                <a:effectLst>
                  <a:outerShdw blurRad="38100" dist="19050" dir="2700000" algn="tl" rotWithShape="0">
                    <a:schemeClr val="dk1">
                      <a:alpha val="40000"/>
                    </a:schemeClr>
                  </a:outerShdw>
                </a:effectLst>
              </a:rPr>
              <a:t>Complete the Global Travel Academic Approval Form on iNet.</a:t>
            </a:r>
          </a:p>
          <a:p>
            <a:pPr marL="342900" indent="-342900">
              <a:lnSpc>
                <a:spcPct val="150000"/>
              </a:lnSpc>
              <a:buAutoNum type="arabicPeriod" startAt="3"/>
            </a:pPr>
            <a:r>
              <a:rPr lang="en-US" b="0" cap="none" spc="0" dirty="0">
                <a:ln w="0"/>
                <a:solidFill>
                  <a:schemeClr val="tx1"/>
                </a:solidFill>
                <a:effectLst>
                  <a:outerShdw blurRad="38100" dist="19050" dir="2700000" algn="tl" rotWithShape="0">
                    <a:schemeClr val="dk1">
                      <a:alpha val="40000"/>
                    </a:schemeClr>
                  </a:outerShdw>
                </a:effectLst>
              </a:rPr>
              <a:t>Complete a Confidential Travel File.</a:t>
            </a:r>
          </a:p>
          <a:p>
            <a:pPr>
              <a:lnSpc>
                <a:spcPct val="150000"/>
              </a:lnSpc>
            </a:pPr>
            <a:r>
              <a:rPr lang="en-US" b="0" cap="none" spc="0" dirty="0">
                <a:ln w="0"/>
                <a:solidFill>
                  <a:schemeClr val="tx1"/>
                </a:solidFill>
                <a:effectLst>
                  <a:outerShdw blurRad="38100" dist="19050" dir="2700000" algn="tl" rotWithShape="0">
                    <a:schemeClr val="dk1">
                      <a:alpha val="40000"/>
                    </a:schemeClr>
                  </a:outerShdw>
                </a:effectLst>
              </a:rPr>
              <a:t>4.   Complete a post-trip evaluation.</a:t>
            </a:r>
          </a:p>
          <a:p>
            <a:r>
              <a:rPr lang="en-US" sz="1600" i="1" dirty="0">
                <a:ln w="0"/>
                <a:effectLst>
                  <a:outerShdw blurRad="38100" dist="19050" dir="2700000" algn="tl" rotWithShape="0">
                    <a:schemeClr val="dk1">
                      <a:alpha val="40000"/>
                    </a:schemeClr>
                  </a:outerShdw>
                </a:effectLst>
              </a:rPr>
              <a:t>*note that there will be post-trip requirements to complete for credit.</a:t>
            </a:r>
          </a:p>
        </p:txBody>
      </p:sp>
    </p:spTree>
    <p:extLst>
      <p:ext uri="{BB962C8B-B14F-4D97-AF65-F5344CB8AC3E}">
        <p14:creationId xmlns:p14="http://schemas.microsoft.com/office/powerpoint/2010/main" val="2698952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B7E7-170B-40F1-8D58-201579B9CD30}"/>
              </a:ext>
            </a:extLst>
          </p:cNvPr>
          <p:cNvSpPr txBox="1">
            <a:spLocks/>
          </p:cNvSpPr>
          <p:nvPr/>
        </p:nvSpPr>
        <p:spPr>
          <a:xfrm>
            <a:off x="1052945" y="495360"/>
            <a:ext cx="5043055" cy="7438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Candara" panose="020E0502030303020204" pitchFamily="34" charset="0"/>
              </a:rPr>
              <a:t>What is a “Travel File”</a:t>
            </a:r>
          </a:p>
        </p:txBody>
      </p:sp>
      <p:sp>
        <p:nvSpPr>
          <p:cNvPr id="3" name="Content Placeholder 2">
            <a:extLst>
              <a:ext uri="{FF2B5EF4-FFF2-40B4-BE49-F238E27FC236}">
                <a16:creationId xmlns:a16="http://schemas.microsoft.com/office/drawing/2014/main" id="{16A66E59-1FA4-4000-9E2B-00EB3A904620}"/>
              </a:ext>
            </a:extLst>
          </p:cNvPr>
          <p:cNvSpPr txBox="1">
            <a:spLocks/>
          </p:cNvSpPr>
          <p:nvPr/>
        </p:nvSpPr>
        <p:spPr>
          <a:xfrm>
            <a:off x="529086" y="707319"/>
            <a:ext cx="7345343" cy="16764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200" dirty="0"/>
          </a:p>
          <a:p>
            <a:pPr marL="0" indent="0">
              <a:buFont typeface="Arial" panose="020B0604020202020204" pitchFamily="34" charset="0"/>
              <a:buNone/>
            </a:pPr>
            <a:r>
              <a:rPr lang="en-US" sz="2200" dirty="0"/>
              <a:t>All students traveling overseas for RVU credit, whether sponsored by RVU or another organization for medical outreach, research or an externship are required to complete a Travel File with the Dept. of Global Medicine.</a:t>
            </a:r>
          </a:p>
          <a:p>
            <a:pPr marL="0" indent="0">
              <a:buFont typeface="Arial" panose="020B0604020202020204" pitchFamily="34" charset="0"/>
              <a:buNone/>
            </a:pPr>
            <a:endParaRPr lang="en-US" dirty="0"/>
          </a:p>
        </p:txBody>
      </p:sp>
      <p:sp>
        <p:nvSpPr>
          <p:cNvPr id="4" name="TextBox 3">
            <a:extLst>
              <a:ext uri="{FF2B5EF4-FFF2-40B4-BE49-F238E27FC236}">
                <a16:creationId xmlns:a16="http://schemas.microsoft.com/office/drawing/2014/main" id="{D1DB686F-4756-46FF-B3CF-A639B329889F}"/>
              </a:ext>
            </a:extLst>
          </p:cNvPr>
          <p:cNvSpPr txBox="1"/>
          <p:nvPr/>
        </p:nvSpPr>
        <p:spPr>
          <a:xfrm>
            <a:off x="637307" y="2421408"/>
            <a:ext cx="7065817" cy="3016210"/>
          </a:xfrm>
          <a:prstGeom prst="rect">
            <a:avLst/>
          </a:prstGeom>
          <a:noFill/>
        </p:spPr>
        <p:txBody>
          <a:bodyPr wrap="square" rtlCol="0">
            <a:spAutoFit/>
          </a:bodyPr>
          <a:lstStyle/>
          <a:p>
            <a:r>
              <a:rPr lang="en-US" sz="2800" b="1" dirty="0"/>
              <a:t>     What completes a Travel File? </a:t>
            </a:r>
          </a:p>
          <a:p>
            <a:pPr>
              <a:buFont typeface="Wingdings" panose="05000000000000000000" pitchFamily="2" charset="2"/>
              <a:buChar char="ü"/>
            </a:pPr>
            <a:r>
              <a:rPr lang="en-US" dirty="0"/>
              <a:t>  Academic Approval Form </a:t>
            </a:r>
          </a:p>
          <a:p>
            <a:pPr>
              <a:buFont typeface="Wingdings" panose="05000000000000000000" pitchFamily="2" charset="2"/>
              <a:buChar char="ü"/>
            </a:pPr>
            <a:r>
              <a:rPr lang="en-US" dirty="0"/>
              <a:t>  General Registration Form</a:t>
            </a:r>
          </a:p>
          <a:p>
            <a:pPr>
              <a:buFont typeface="Wingdings" panose="05000000000000000000" pitchFamily="2" charset="2"/>
              <a:buChar char="ü"/>
            </a:pPr>
            <a:r>
              <a:rPr lang="en-US" dirty="0"/>
              <a:t>  Color Copy of Passport</a:t>
            </a:r>
          </a:p>
          <a:p>
            <a:pPr>
              <a:buFont typeface="Wingdings" panose="05000000000000000000" pitchFamily="2" charset="2"/>
              <a:buChar char="ü"/>
            </a:pPr>
            <a:r>
              <a:rPr lang="en-US" dirty="0"/>
              <a:t>  Proof of Vaccinations including - Typhoid, Tetanus, Hep A/B, COVID</a:t>
            </a:r>
          </a:p>
          <a:p>
            <a:pPr>
              <a:buFont typeface="Wingdings" panose="05000000000000000000" pitchFamily="2" charset="2"/>
              <a:buChar char="ü"/>
            </a:pPr>
            <a:r>
              <a:rPr lang="en-US" dirty="0"/>
              <a:t>  Proof of Medical Evacuation insurance</a:t>
            </a:r>
          </a:p>
          <a:p>
            <a:pPr>
              <a:buFont typeface="Wingdings" panose="05000000000000000000" pitchFamily="2" charset="2"/>
              <a:buChar char="ü"/>
            </a:pPr>
            <a:r>
              <a:rPr lang="en-US" dirty="0"/>
              <a:t>  Smart Traveler Enrollment Program (STEP)</a:t>
            </a:r>
          </a:p>
          <a:p>
            <a:pPr>
              <a:buFont typeface="Wingdings" panose="05000000000000000000" pitchFamily="2" charset="2"/>
              <a:buChar char="ü"/>
            </a:pPr>
            <a:r>
              <a:rPr lang="en-US" dirty="0"/>
              <a:t>  Copy of Flight Information</a:t>
            </a:r>
          </a:p>
          <a:p>
            <a:pPr>
              <a:buFont typeface="Wingdings" panose="05000000000000000000" pitchFamily="2" charset="2"/>
              <a:buChar char="ü"/>
            </a:pPr>
            <a:r>
              <a:rPr lang="en-US" dirty="0"/>
              <a:t>  Travel Warning Authorization, if needed</a:t>
            </a:r>
          </a:p>
          <a:p>
            <a:pPr>
              <a:buFont typeface="Wingdings" panose="05000000000000000000" pitchFamily="2" charset="2"/>
              <a:buChar char="ü"/>
            </a:pPr>
            <a:r>
              <a:rPr lang="en-US"/>
              <a:t>  Any </a:t>
            </a:r>
            <a:r>
              <a:rPr lang="en-US" dirty="0"/>
              <a:t>other assigned task by the </a:t>
            </a:r>
            <a:r>
              <a:rPr lang="en-US"/>
              <a:t>course director or the Chair</a:t>
            </a:r>
            <a:endParaRPr lang="en-US" dirty="0"/>
          </a:p>
        </p:txBody>
      </p:sp>
      <p:grpSp>
        <p:nvGrpSpPr>
          <p:cNvPr id="7" name="Group 6">
            <a:extLst>
              <a:ext uri="{FF2B5EF4-FFF2-40B4-BE49-F238E27FC236}">
                <a16:creationId xmlns:a16="http://schemas.microsoft.com/office/drawing/2014/main" id="{DA73F63E-4F7F-456A-8526-20DD960187D7}"/>
              </a:ext>
            </a:extLst>
          </p:cNvPr>
          <p:cNvGrpSpPr/>
          <p:nvPr/>
        </p:nvGrpSpPr>
        <p:grpSpPr>
          <a:xfrm>
            <a:off x="7874429" y="214605"/>
            <a:ext cx="3812876" cy="4895106"/>
            <a:chOff x="8177842" y="231858"/>
            <a:chExt cx="3812876" cy="4895106"/>
          </a:xfrm>
        </p:grpSpPr>
        <p:pic>
          <p:nvPicPr>
            <p:cNvPr id="5" name="Picture 2" descr="Leather Suitcase Luggage Baggage - Free image on Pixabay">
              <a:extLst>
                <a:ext uri="{FF2B5EF4-FFF2-40B4-BE49-F238E27FC236}">
                  <a16:creationId xmlns:a16="http://schemas.microsoft.com/office/drawing/2014/main" id="{38F51E27-8809-43A9-8796-EEC40068E8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7842" y="231858"/>
              <a:ext cx="3812876" cy="2868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A6BEE8-31A0-446E-B978-E04CB147EF0E}"/>
                </a:ext>
              </a:extLst>
            </p:cNvPr>
            <p:cNvSpPr txBox="1"/>
            <p:nvPr/>
          </p:nvSpPr>
          <p:spPr>
            <a:xfrm>
              <a:off x="8420747" y="3003306"/>
              <a:ext cx="3467818" cy="2123658"/>
            </a:xfrm>
            <a:prstGeom prst="rect">
              <a:avLst/>
            </a:prstGeom>
            <a:noFill/>
          </p:spPr>
          <p:txBody>
            <a:bodyPr wrap="square" rtlCol="0">
              <a:spAutoFit/>
            </a:bodyPr>
            <a:lstStyle/>
            <a:p>
              <a:pPr algn="ctr"/>
              <a:r>
                <a:rPr lang="en-US" sz="2200" b="1" i="1" dirty="0">
                  <a:latin typeface="Arial Narrow" panose="020B0606020202030204" pitchFamily="34" charset="0"/>
                </a:rPr>
                <a:t>Once academic approval has been received students will gain access to their official secure OneDrive Travel File where they can upload all required documents.</a:t>
              </a:r>
            </a:p>
          </p:txBody>
        </p:sp>
      </p:grpSp>
    </p:spTree>
    <p:extLst>
      <p:ext uri="{BB962C8B-B14F-4D97-AF65-F5344CB8AC3E}">
        <p14:creationId xmlns:p14="http://schemas.microsoft.com/office/powerpoint/2010/main" val="1731915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FA8F49-A834-434C-8AB0-D84C2296118B}"/>
              </a:ext>
            </a:extLst>
          </p:cNvPr>
          <p:cNvSpPr/>
          <p:nvPr/>
        </p:nvSpPr>
        <p:spPr>
          <a:xfrm>
            <a:off x="2246050" y="497473"/>
            <a:ext cx="7722164" cy="4708981"/>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20407F"/>
                </a:solidFill>
                <a:effectLst>
                  <a:outerShdw blurRad="50800" dist="38100" dir="2700000" algn="tl" rotWithShape="0">
                    <a:prstClr val="black">
                      <a:alpha val="40000"/>
                    </a:prstClr>
                  </a:outerShdw>
                </a:effectLst>
                <a:latin typeface="Candara" panose="020E0502030303020204" pitchFamily="34" charset="0"/>
              </a:rPr>
              <a:t>Thanks for</a:t>
            </a:r>
          </a:p>
          <a:p>
            <a:pPr algn="ctr"/>
            <a:r>
              <a:rPr lang="en-US" sz="6000" b="1" dirty="0">
                <a:ln w="9525">
                  <a:solidFill>
                    <a:schemeClr val="bg1"/>
                  </a:solidFill>
                  <a:prstDash val="solid"/>
                </a:ln>
                <a:solidFill>
                  <a:srgbClr val="20407F"/>
                </a:solidFill>
                <a:effectLst>
                  <a:outerShdw blurRad="50800" dist="38100" dir="2700000" algn="tl" rotWithShape="0">
                    <a:prstClr val="black">
                      <a:alpha val="40000"/>
                    </a:prstClr>
                  </a:outerShdw>
                </a:effectLst>
                <a:latin typeface="Candara" panose="020E0502030303020204" pitchFamily="34" charset="0"/>
              </a:rPr>
              <a:t> checking out the</a:t>
            </a:r>
          </a:p>
          <a:p>
            <a:pPr algn="ctr"/>
            <a:r>
              <a:rPr lang="en-US" sz="6000" b="1" dirty="0">
                <a:ln w="9525">
                  <a:solidFill>
                    <a:schemeClr val="bg1"/>
                  </a:solidFill>
                  <a:prstDash val="solid"/>
                </a:ln>
                <a:solidFill>
                  <a:srgbClr val="20407F"/>
                </a:solidFill>
                <a:effectLst>
                  <a:outerShdw blurRad="50800" dist="38100" dir="2700000" algn="tl" rotWithShape="0">
                    <a:prstClr val="black">
                      <a:alpha val="40000"/>
                    </a:prstClr>
                  </a:outerShdw>
                </a:effectLst>
                <a:latin typeface="Candara" panose="020E0502030303020204" pitchFamily="34" charset="0"/>
              </a:rPr>
              <a:t>Tracks &amp; Special </a:t>
            </a:r>
          </a:p>
          <a:p>
            <a:pPr algn="ctr"/>
            <a:r>
              <a:rPr lang="en-US" sz="6000" b="1" dirty="0">
                <a:ln w="9525">
                  <a:solidFill>
                    <a:schemeClr val="bg1"/>
                  </a:solidFill>
                  <a:prstDash val="solid"/>
                </a:ln>
                <a:solidFill>
                  <a:srgbClr val="20407F"/>
                </a:solidFill>
                <a:effectLst>
                  <a:outerShdw blurRad="50800" dist="38100" dir="2700000" algn="tl" rotWithShape="0">
                    <a:prstClr val="black">
                      <a:alpha val="40000"/>
                    </a:prstClr>
                  </a:outerShdw>
                </a:effectLst>
                <a:latin typeface="Candara" panose="020E0502030303020204" pitchFamily="34" charset="0"/>
              </a:rPr>
              <a:t>Programs Department </a:t>
            </a:r>
          </a:p>
          <a:p>
            <a:pPr algn="ctr"/>
            <a:r>
              <a:rPr lang="en-US" sz="6000" b="1" dirty="0">
                <a:ln w="9525">
                  <a:solidFill>
                    <a:schemeClr val="bg1"/>
                  </a:solidFill>
                  <a:prstDash val="solid"/>
                </a:ln>
                <a:solidFill>
                  <a:srgbClr val="20407F"/>
                </a:solidFill>
                <a:effectLst>
                  <a:outerShdw blurRad="50800" dist="38100" dir="2700000" algn="tl" rotWithShape="0">
                    <a:prstClr val="black">
                      <a:alpha val="40000"/>
                    </a:prstClr>
                  </a:outerShdw>
                </a:effectLst>
                <a:latin typeface="Candara" panose="020E0502030303020204" pitchFamily="34" charset="0"/>
              </a:rPr>
              <a:t>at RVU!</a:t>
            </a:r>
            <a:endParaRPr lang="en-US" sz="5400" b="1" dirty="0">
              <a:ln w="9525">
                <a:solidFill>
                  <a:schemeClr val="bg1"/>
                </a:solidFill>
                <a:prstDash val="solid"/>
              </a:ln>
              <a:solidFill>
                <a:srgbClr val="20407F"/>
              </a:solidFill>
              <a:effectLst>
                <a:outerShdw blurRad="50800" dist="38100" dir="2700000" algn="tl" rotWithShape="0">
                  <a:prstClr val="black">
                    <a:alpha val="40000"/>
                  </a:prstClr>
                </a:outerShdw>
              </a:effectLst>
              <a:latin typeface="Candara" panose="020E0502030303020204" pitchFamily="34" charset="0"/>
            </a:endParaRPr>
          </a:p>
        </p:txBody>
      </p:sp>
    </p:spTree>
    <p:extLst>
      <p:ext uri="{BB962C8B-B14F-4D97-AF65-F5344CB8AC3E}">
        <p14:creationId xmlns:p14="http://schemas.microsoft.com/office/powerpoint/2010/main" val="317105534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2DAD22-A66A-4C5F-B711-504156BB8397}"/>
              </a:ext>
            </a:extLst>
          </p:cNvPr>
          <p:cNvSpPr txBox="1"/>
          <p:nvPr/>
        </p:nvSpPr>
        <p:spPr>
          <a:xfrm>
            <a:off x="3838763" y="243761"/>
            <a:ext cx="3718478" cy="1200329"/>
          </a:xfrm>
          <a:prstGeom prst="rect">
            <a:avLst/>
          </a:prstGeom>
          <a:noFill/>
        </p:spPr>
        <p:txBody>
          <a:bodyPr wrap="square" lIns="91440" tIns="45720" rIns="91440" bIns="45720" rtlCol="0" anchor="t">
            <a:spAutoFit/>
          </a:bodyPr>
          <a:lstStyle/>
          <a:p>
            <a:pPr algn="ctr"/>
            <a:r>
              <a:rPr lang="en-US" sz="3600" b="1" dirty="0">
                <a:solidFill>
                  <a:srgbClr val="20407F"/>
                </a:solidFill>
              </a:rPr>
              <a:t>DEPARTMENT </a:t>
            </a:r>
            <a:endParaRPr lang="en-US" sz="3600" b="1" dirty="0">
              <a:solidFill>
                <a:srgbClr val="20407F"/>
              </a:solidFill>
              <a:cs typeface="Calibri"/>
            </a:endParaRPr>
          </a:p>
          <a:p>
            <a:pPr algn="ctr"/>
            <a:r>
              <a:rPr lang="en-US" sz="3600" b="1" dirty="0">
                <a:solidFill>
                  <a:srgbClr val="20407F"/>
                </a:solidFill>
              </a:rPr>
              <a:t>ADMINISTRATION</a:t>
            </a:r>
            <a:endParaRPr lang="en-US" sz="3600" b="1" dirty="0">
              <a:solidFill>
                <a:srgbClr val="20407F"/>
              </a:solidFill>
              <a:cs typeface="Calibri"/>
            </a:endParaRPr>
          </a:p>
        </p:txBody>
      </p:sp>
      <p:grpSp>
        <p:nvGrpSpPr>
          <p:cNvPr id="14" name="Group 13">
            <a:extLst>
              <a:ext uri="{FF2B5EF4-FFF2-40B4-BE49-F238E27FC236}">
                <a16:creationId xmlns:a16="http://schemas.microsoft.com/office/drawing/2014/main" id="{DEF368D1-5360-4F6A-9495-3EB744B22026}"/>
              </a:ext>
            </a:extLst>
          </p:cNvPr>
          <p:cNvGrpSpPr/>
          <p:nvPr/>
        </p:nvGrpSpPr>
        <p:grpSpPr>
          <a:xfrm>
            <a:off x="5530731" y="1645920"/>
            <a:ext cx="2420573" cy="3072970"/>
            <a:chOff x="9078893" y="2863094"/>
            <a:chExt cx="2205938" cy="3179813"/>
          </a:xfrm>
        </p:grpSpPr>
        <p:sp>
          <p:nvSpPr>
            <p:cNvPr id="6" name="TextBox 5">
              <a:extLst>
                <a:ext uri="{FF2B5EF4-FFF2-40B4-BE49-F238E27FC236}">
                  <a16:creationId xmlns:a16="http://schemas.microsoft.com/office/drawing/2014/main" id="{7778A96E-DBC8-441B-9CC7-9C134481FAE9}"/>
                </a:ext>
              </a:extLst>
            </p:cNvPr>
            <p:cNvSpPr txBox="1"/>
            <p:nvPr/>
          </p:nvSpPr>
          <p:spPr>
            <a:xfrm>
              <a:off x="9078893" y="5419626"/>
              <a:ext cx="2205938" cy="623281"/>
            </a:xfrm>
            <a:prstGeom prst="rect">
              <a:avLst/>
            </a:prstGeom>
            <a:noFill/>
          </p:spPr>
          <p:txBody>
            <a:bodyPr wrap="square" rtlCol="0">
              <a:spAutoFit/>
            </a:bodyPr>
            <a:lstStyle/>
            <a:p>
              <a:pPr algn="ctr"/>
              <a:r>
                <a:rPr lang="en-US" sz="1200" b="1" dirty="0">
                  <a:latin typeface="Candara" panose="020E0502030303020204" pitchFamily="34" charset="0"/>
                </a:rPr>
                <a:t>  Judy Simmons</a:t>
              </a:r>
            </a:p>
            <a:p>
              <a:pPr algn="ctr"/>
              <a:r>
                <a:rPr lang="en-US" sz="1200" b="1" dirty="0">
                  <a:latin typeface="Candara" panose="020E0502030303020204" pitchFamily="34" charset="0"/>
                </a:rPr>
                <a:t>  UT -   Coordinator </a:t>
              </a:r>
              <a:r>
                <a:rPr lang="en-US" sz="1200" dirty="0">
                  <a:latin typeface="Candara" panose="020E0502030303020204" pitchFamily="34" charset="0"/>
                  <a:hlinkClick r:id="rId2">
                    <a:extLst>
                      <a:ext uri="{A12FA001-AC4F-418D-AE19-62706E023703}">
                        <ahyp:hlinkClr xmlns:ahyp="http://schemas.microsoft.com/office/drawing/2018/hyperlinkcolor" val="tx"/>
                      </a:ext>
                    </a:extLst>
                  </a:hlinkClick>
                </a:rPr>
                <a:t>jsimmons@rvu.edu</a:t>
              </a:r>
              <a:endParaRPr lang="en-US" sz="1200" dirty="0">
                <a:latin typeface="Candara" panose="020E0502030303020204" pitchFamily="34" charset="0"/>
              </a:endParaRPr>
            </a:p>
          </p:txBody>
        </p:sp>
        <p:pic>
          <p:nvPicPr>
            <p:cNvPr id="10" name="Picture 9">
              <a:extLst>
                <a:ext uri="{FF2B5EF4-FFF2-40B4-BE49-F238E27FC236}">
                  <a16:creationId xmlns:a16="http://schemas.microsoft.com/office/drawing/2014/main" id="{79D1BFAE-E4D1-4604-AA9C-E55EDB3CBA3E}"/>
                </a:ext>
              </a:extLst>
            </p:cNvPr>
            <p:cNvPicPr>
              <a:picLocks noChangeAspect="1" noChangeArrowheads="1"/>
            </p:cNvPicPr>
            <p:nvPr/>
          </p:nvPicPr>
          <p:blipFill>
            <a:blip r:embed="rId3"/>
            <a:srcRect/>
            <a:stretch>
              <a:fillRect/>
            </a:stretch>
          </p:blipFill>
          <p:spPr bwMode="auto">
            <a:xfrm>
              <a:off x="9446054" y="2863094"/>
              <a:ext cx="1465888" cy="208736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4A1A7C87-90A4-4AC1-BA5E-AA59C0D99B63}"/>
              </a:ext>
            </a:extLst>
          </p:cNvPr>
          <p:cNvSpPr txBox="1"/>
          <p:nvPr/>
        </p:nvSpPr>
        <p:spPr>
          <a:xfrm>
            <a:off x="1463040" y="4167154"/>
            <a:ext cx="2242268" cy="1107996"/>
          </a:xfrm>
          <a:prstGeom prst="rect">
            <a:avLst/>
          </a:prstGeom>
          <a:noFill/>
        </p:spPr>
        <p:txBody>
          <a:bodyPr wrap="square" rtlCol="0">
            <a:spAutoFit/>
          </a:bodyPr>
          <a:lstStyle/>
          <a:p>
            <a:pPr algn="ctr"/>
            <a:r>
              <a:rPr lang="en-US" sz="1200" b="1" dirty="0">
                <a:latin typeface="Candara" panose="020E0502030303020204" pitchFamily="34" charset="0"/>
              </a:rPr>
              <a:t>Mark Wardle, DO, MIH, FAAFP</a:t>
            </a:r>
          </a:p>
          <a:p>
            <a:pPr algn="ctr"/>
            <a:r>
              <a:rPr lang="en-US" sz="1200" b="1" dirty="0">
                <a:latin typeface="Candara" panose="020E0502030303020204" pitchFamily="34" charset="0"/>
              </a:rPr>
              <a:t>Chair, Tracks &amp; Special </a:t>
            </a:r>
          </a:p>
          <a:p>
            <a:pPr algn="ctr"/>
            <a:r>
              <a:rPr lang="en-US" sz="1200" b="1" dirty="0">
                <a:latin typeface="Candara" panose="020E0502030303020204" pitchFamily="34" charset="0"/>
              </a:rPr>
              <a:t>Programs Department</a:t>
            </a:r>
          </a:p>
          <a:p>
            <a:pPr algn="ctr"/>
            <a:r>
              <a:rPr lang="en-US" sz="1200" u="sng" dirty="0">
                <a:latin typeface="Candara" panose="020E0502030303020204" pitchFamily="34" charset="0"/>
              </a:rPr>
              <a:t>mwardle@rvu.edu</a:t>
            </a:r>
            <a:endParaRPr lang="en-US" sz="1200" dirty="0">
              <a:latin typeface="Candara" panose="020E0502030303020204" pitchFamily="34" charset="0"/>
            </a:endParaRPr>
          </a:p>
          <a:p>
            <a:pPr algn="ctr"/>
            <a:endParaRPr lang="en-US" b="1" dirty="0">
              <a:latin typeface="Candara" panose="020E0502030303020204" pitchFamily="34" charset="0"/>
            </a:endParaRPr>
          </a:p>
        </p:txBody>
      </p:sp>
      <p:pic>
        <p:nvPicPr>
          <p:cNvPr id="1026" name="Picture 2" descr="https://inet.rvu.edu/wp-content/uploads/2019/06/2021-Wardle-Headshot-120x160.jpg">
            <a:extLst>
              <a:ext uri="{FF2B5EF4-FFF2-40B4-BE49-F238E27FC236}">
                <a16:creationId xmlns:a16="http://schemas.microsoft.com/office/drawing/2014/main" id="{9D548FBE-8CA5-4D9F-952D-1DCDACA9D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556" y="1645919"/>
            <a:ext cx="1549235" cy="20135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net.rvu.edu/wp-content/uploads/2024/01/Fabela_Isabel-160x133.png">
            <a:extLst>
              <a:ext uri="{FF2B5EF4-FFF2-40B4-BE49-F238E27FC236}">
                <a16:creationId xmlns:a16="http://schemas.microsoft.com/office/drawing/2014/main" id="{E96E714D-8763-401B-B991-77CBE02A7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553" y="1645919"/>
            <a:ext cx="1794632" cy="20135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E6B853B-1F75-413A-8F20-15C8F39DE5AC}"/>
              </a:ext>
            </a:extLst>
          </p:cNvPr>
          <p:cNvSpPr/>
          <p:nvPr/>
        </p:nvSpPr>
        <p:spPr>
          <a:xfrm>
            <a:off x="4020759" y="3848431"/>
            <a:ext cx="1704179" cy="923330"/>
          </a:xfrm>
          <a:prstGeom prst="rect">
            <a:avLst/>
          </a:prstGeom>
        </p:spPr>
        <p:txBody>
          <a:bodyPr wrap="square">
            <a:spAutoFit/>
          </a:bodyPr>
          <a:lstStyle/>
          <a:p>
            <a:br>
              <a:rPr lang="en-US" dirty="0"/>
            </a:br>
            <a:r>
              <a:rPr lang="en-US" sz="1200" b="1" dirty="0">
                <a:solidFill>
                  <a:srgbClr val="3C4858"/>
                </a:solidFill>
                <a:latin typeface="Candara" panose="020E0502030303020204" pitchFamily="34" charset="0"/>
              </a:rPr>
              <a:t>Isabel Fabela</a:t>
            </a:r>
          </a:p>
          <a:p>
            <a:r>
              <a:rPr lang="en-US" sz="1200" b="1" dirty="0">
                <a:solidFill>
                  <a:srgbClr val="3C4858"/>
                </a:solidFill>
                <a:latin typeface="Candara" panose="020E0502030303020204" pitchFamily="34" charset="0"/>
              </a:rPr>
              <a:t>CO – Coordinator</a:t>
            </a:r>
          </a:p>
          <a:p>
            <a:r>
              <a:rPr lang="en-US" sz="1200" u="sng" dirty="0">
                <a:solidFill>
                  <a:srgbClr val="3C4858"/>
                </a:solidFill>
                <a:latin typeface="Candara" panose="020E0502030303020204" pitchFamily="34" charset="0"/>
                <a:ea typeface="Calibri Light" panose="020F0302020204030204" pitchFamily="34" charset="0"/>
                <a:cs typeface="Calibri Light" panose="020F0302020204030204" pitchFamily="34" charset="0"/>
              </a:rPr>
              <a:t>ifabela@rvu.edu</a:t>
            </a:r>
            <a:endParaRPr lang="en-US" sz="1200" u="sng" dirty="0">
              <a:latin typeface="Candara" panose="020E0502030303020204" pitchFamily="34" charset="0"/>
              <a:ea typeface="Calibri Light" panose="020F0302020204030204" pitchFamily="34" charset="0"/>
              <a:cs typeface="Calibri Light" panose="020F0302020204030204" pitchFamily="34" charset="0"/>
            </a:endParaRPr>
          </a:p>
        </p:txBody>
      </p:sp>
      <p:pic>
        <p:nvPicPr>
          <p:cNvPr id="3" name="Picture 2" descr="https://inet.rvu.edu/wp-content/plugins/team-showcase/img/default.png">
            <a:extLst>
              <a:ext uri="{FF2B5EF4-FFF2-40B4-BE49-F238E27FC236}">
                <a16:creationId xmlns:a16="http://schemas.microsoft.com/office/drawing/2014/main" id="{3C5066B5-B1AD-42C5-95B3-49B92C21C7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4564" y="1572519"/>
            <a:ext cx="1524000" cy="20869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131021-1AD8-4CBC-A75A-5B716EA5DC2C}"/>
              </a:ext>
            </a:extLst>
          </p:cNvPr>
          <p:cNvSpPr/>
          <p:nvPr/>
        </p:nvSpPr>
        <p:spPr>
          <a:xfrm>
            <a:off x="7854565" y="4007176"/>
            <a:ext cx="1766514" cy="830997"/>
          </a:xfrm>
          <a:prstGeom prst="rect">
            <a:avLst/>
          </a:prstGeom>
        </p:spPr>
        <p:txBody>
          <a:bodyPr wrap="square">
            <a:spAutoFit/>
          </a:bodyPr>
          <a:lstStyle/>
          <a:p>
            <a:pPr algn="ctr"/>
            <a:r>
              <a:rPr lang="en-US" sz="1200" b="1" dirty="0">
                <a:latin typeface="Candara" panose="020E0502030303020204" pitchFamily="34" charset="0"/>
              </a:rPr>
              <a:t>Aly McCormack</a:t>
            </a:r>
          </a:p>
          <a:p>
            <a:pPr algn="ctr"/>
            <a:r>
              <a:rPr lang="en-US" sz="1200" b="1" dirty="0">
                <a:latin typeface="Candara" panose="020E0502030303020204" pitchFamily="34" charset="0"/>
              </a:rPr>
              <a:t>  CO - PT Admin. Assistant </a:t>
            </a:r>
            <a:r>
              <a:rPr lang="en-US" sz="1200" u="sng" dirty="0">
                <a:latin typeface="Candara" panose="020E0502030303020204" pitchFamily="34" charset="0"/>
              </a:rPr>
              <a:t>amccormack</a:t>
            </a:r>
            <a:r>
              <a:rPr lang="en-US" sz="1200" dirty="0">
                <a:latin typeface="Candara" panose="020E0502030303020204" pitchFamily="34" charset="0"/>
                <a:hlinkClick r:id="rId2">
                  <a:extLst>
                    <a:ext uri="{A12FA001-AC4F-418D-AE19-62706E023703}">
                      <ahyp:hlinkClr xmlns:ahyp="http://schemas.microsoft.com/office/drawing/2018/hyperlinkcolor" val="tx"/>
                    </a:ext>
                  </a:extLst>
                </a:hlinkClick>
              </a:rPr>
              <a:t>@rvu.edu</a:t>
            </a:r>
            <a:endParaRPr lang="en-US" sz="1200" dirty="0">
              <a:latin typeface="Candara" panose="020E0502030303020204" pitchFamily="34" charset="0"/>
            </a:endParaRPr>
          </a:p>
        </p:txBody>
      </p:sp>
    </p:spTree>
    <p:extLst>
      <p:ext uri="{BB962C8B-B14F-4D97-AF65-F5344CB8AC3E}">
        <p14:creationId xmlns:p14="http://schemas.microsoft.com/office/powerpoint/2010/main" val="1306683762"/>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E9B5894-DE8B-4E97-81E1-2D63EB72101E}"/>
              </a:ext>
            </a:extLst>
          </p:cNvPr>
          <p:cNvGrpSpPr/>
          <p:nvPr/>
        </p:nvGrpSpPr>
        <p:grpSpPr>
          <a:xfrm>
            <a:off x="614585" y="334845"/>
            <a:ext cx="4430486" cy="5579875"/>
            <a:chOff x="1396782" y="213658"/>
            <a:chExt cx="4430486" cy="5579875"/>
          </a:xfrm>
        </p:grpSpPr>
        <p:sp>
          <p:nvSpPr>
            <p:cNvPr id="3" name="TextBox 2">
              <a:extLst>
                <a:ext uri="{FF2B5EF4-FFF2-40B4-BE49-F238E27FC236}">
                  <a16:creationId xmlns:a16="http://schemas.microsoft.com/office/drawing/2014/main" id="{590DAA7D-9C7E-4C03-A74B-06BB7382E473}"/>
                </a:ext>
              </a:extLst>
            </p:cNvPr>
            <p:cNvSpPr txBox="1"/>
            <p:nvPr/>
          </p:nvSpPr>
          <p:spPr>
            <a:xfrm>
              <a:off x="1396782" y="992219"/>
              <a:ext cx="4430486" cy="4801314"/>
            </a:xfrm>
            <a:prstGeom prst="rect">
              <a:avLst/>
            </a:prstGeom>
            <a:noFill/>
          </p:spPr>
          <p:txBody>
            <a:bodyPr wrap="square" rtlCol="0">
              <a:spAutoFit/>
            </a:bodyPr>
            <a:lstStyle/>
            <a:p>
              <a:pPr marL="285750" indent="-285750">
                <a:spcAft>
                  <a:spcPts val="1200"/>
                </a:spcAft>
                <a:buFont typeface="Wingdings" panose="05000000000000000000" pitchFamily="2" charset="2"/>
                <a:buChar char="ü"/>
              </a:pPr>
              <a:r>
                <a:rPr lang="en-US" sz="1700" dirty="0">
                  <a:latin typeface="Candara" panose="020E0502030303020204" pitchFamily="34" charset="0"/>
                </a:rPr>
                <a:t>Tracks are open to COM students only.</a:t>
              </a:r>
            </a:p>
            <a:p>
              <a:pPr marL="285750" indent="-285750">
                <a:spcAft>
                  <a:spcPts val="1200"/>
                </a:spcAft>
                <a:buFont typeface="Wingdings" panose="05000000000000000000" pitchFamily="2" charset="2"/>
                <a:buChar char="ü"/>
              </a:pPr>
              <a:r>
                <a:rPr lang="en-US" sz="1700" dirty="0">
                  <a:latin typeface="Candara" panose="020E0502030303020204" pitchFamily="34" charset="0"/>
                </a:rPr>
                <a:t>A student may apply to more than one Track but may only participate in </a:t>
              </a:r>
              <a:r>
                <a:rPr lang="en-US" sz="1700" b="1" dirty="0">
                  <a:latin typeface="Candara" panose="020E0502030303020204" pitchFamily="34" charset="0"/>
                </a:rPr>
                <a:t>one Track</a:t>
              </a:r>
              <a:r>
                <a:rPr lang="en-US" sz="1700" dirty="0">
                  <a:latin typeface="Candara" panose="020E0502030303020204" pitchFamily="34" charset="0"/>
                </a:rPr>
                <a:t> </a:t>
              </a:r>
              <a:r>
                <a:rPr lang="en-US" sz="1700" b="1" dirty="0">
                  <a:latin typeface="Candara" panose="020E0502030303020204" pitchFamily="34" charset="0"/>
                </a:rPr>
                <a:t>throughout their medical education.</a:t>
              </a:r>
            </a:p>
            <a:p>
              <a:pPr marL="285750" indent="-285750">
                <a:spcAft>
                  <a:spcPts val="1200"/>
                </a:spcAft>
                <a:buFont typeface="Wingdings" panose="05000000000000000000" pitchFamily="2" charset="2"/>
                <a:buChar char="ü"/>
              </a:pPr>
              <a:r>
                <a:rPr lang="en-US" sz="1700" dirty="0">
                  <a:latin typeface="Candara" panose="020E0502030303020204" pitchFamily="34" charset="0"/>
                </a:rPr>
                <a:t>Applications for all tracks open in the fall of </a:t>
              </a:r>
              <a:r>
                <a:rPr lang="en-US" sz="1700" b="1" dirty="0">
                  <a:latin typeface="Candara" panose="020E0502030303020204" pitchFamily="34" charset="0"/>
                </a:rPr>
                <a:t>first year </a:t>
              </a:r>
              <a:r>
                <a:rPr lang="en-US" sz="1700" dirty="0">
                  <a:latin typeface="Candara" panose="020E0502030303020204" pitchFamily="34" charset="0"/>
                </a:rPr>
                <a:t>and begins in January.</a:t>
              </a:r>
            </a:p>
            <a:p>
              <a:pPr marL="285750" indent="-285750">
                <a:spcAft>
                  <a:spcPts val="1200"/>
                </a:spcAft>
                <a:buFont typeface="Wingdings" panose="05000000000000000000" pitchFamily="2" charset="2"/>
                <a:buChar char="ü"/>
              </a:pPr>
              <a:r>
                <a:rPr lang="en-US" sz="1700" dirty="0">
                  <a:latin typeface="Candara" panose="020E0502030303020204" pitchFamily="34" charset="0"/>
                </a:rPr>
                <a:t>Tracks are graded </a:t>
              </a:r>
              <a:r>
                <a:rPr lang="en-US" sz="1700" b="1" dirty="0">
                  <a:latin typeface="Candara" panose="020E0502030303020204" pitchFamily="34" charset="0"/>
                </a:rPr>
                <a:t>Honor/Pass/Fail </a:t>
              </a:r>
              <a:r>
                <a:rPr lang="en-US" sz="1700" dirty="0">
                  <a:latin typeface="Candara" panose="020E0502030303020204" pitchFamily="34" charset="0"/>
                </a:rPr>
                <a:t>which appears on your official transcript. </a:t>
              </a:r>
            </a:p>
            <a:p>
              <a:pPr marL="285750" indent="-285750">
                <a:spcAft>
                  <a:spcPts val="1200"/>
                </a:spcAft>
                <a:buFont typeface="Wingdings" panose="05000000000000000000" pitchFamily="2" charset="2"/>
                <a:buChar char="ü"/>
              </a:pPr>
              <a:r>
                <a:rPr lang="en-US" sz="1700" b="1" dirty="0">
                  <a:latin typeface="Candara" panose="020E0502030303020204" pitchFamily="34" charset="0"/>
                </a:rPr>
                <a:t>Tracks are 3.5-year programs </a:t>
              </a:r>
              <a:r>
                <a:rPr lang="en-US" sz="1700" dirty="0">
                  <a:latin typeface="Candara" panose="020E0502030303020204" pitchFamily="34" charset="0"/>
                </a:rPr>
                <a:t>outside of the core curriculum.  A student will stay in their chosen track through the duration of their education and can  Graduate with distinction of completing all the didactic and clinical  requirements for that track.</a:t>
              </a:r>
            </a:p>
            <a:p>
              <a:pPr marL="285750" indent="-285750">
                <a:spcAft>
                  <a:spcPts val="1200"/>
                </a:spcAft>
                <a:buFont typeface="Wingdings" panose="05000000000000000000" pitchFamily="2" charset="2"/>
                <a:buChar char="ü"/>
              </a:pPr>
              <a:endParaRPr lang="en-US" dirty="0">
                <a:latin typeface="Candara" panose="020E0502030303020204" pitchFamily="34" charset="0"/>
              </a:endParaRPr>
            </a:p>
          </p:txBody>
        </p:sp>
        <p:grpSp>
          <p:nvGrpSpPr>
            <p:cNvPr id="5" name="Group 4">
              <a:extLst>
                <a:ext uri="{FF2B5EF4-FFF2-40B4-BE49-F238E27FC236}">
                  <a16:creationId xmlns:a16="http://schemas.microsoft.com/office/drawing/2014/main" id="{78EE02B3-AE9B-4ED1-9098-5EEA65E7AC55}"/>
                </a:ext>
              </a:extLst>
            </p:cNvPr>
            <p:cNvGrpSpPr/>
            <p:nvPr/>
          </p:nvGrpSpPr>
          <p:grpSpPr>
            <a:xfrm>
              <a:off x="2240262" y="213658"/>
              <a:ext cx="2569354" cy="702264"/>
              <a:chOff x="609600" y="987702"/>
              <a:chExt cx="2569354" cy="702264"/>
            </a:xfrm>
          </p:grpSpPr>
          <p:sp>
            <p:nvSpPr>
              <p:cNvPr id="6" name="TextBox 5">
                <a:extLst>
                  <a:ext uri="{FF2B5EF4-FFF2-40B4-BE49-F238E27FC236}">
                    <a16:creationId xmlns:a16="http://schemas.microsoft.com/office/drawing/2014/main" id="{35F5BD21-EF97-4566-A09D-7E7050E215F8}"/>
                  </a:ext>
                </a:extLst>
              </p:cNvPr>
              <p:cNvSpPr txBox="1"/>
              <p:nvPr/>
            </p:nvSpPr>
            <p:spPr>
              <a:xfrm>
                <a:off x="1197754" y="1105191"/>
                <a:ext cx="1981200" cy="584775"/>
              </a:xfrm>
              <a:prstGeom prst="rect">
                <a:avLst/>
              </a:prstGeom>
              <a:noFill/>
            </p:spPr>
            <p:txBody>
              <a:bodyPr wrap="square" rtlCol="0">
                <a:spAutoFit/>
              </a:bodyPr>
              <a:lstStyle/>
              <a:p>
                <a:pPr algn="ctr"/>
                <a:r>
                  <a:rPr lang="en-US" sz="2000" b="1" dirty="0">
                    <a:latin typeface="Georgia" panose="02040502050405020303" pitchFamily="18" charset="0"/>
                  </a:rPr>
                  <a:t>     </a:t>
                </a:r>
                <a:r>
                  <a:rPr lang="en-US" sz="3200" b="1" dirty="0">
                    <a:latin typeface="Candara" panose="020E0502030303020204" pitchFamily="34" charset="0"/>
                  </a:rPr>
                  <a:t>Tracks</a:t>
                </a:r>
              </a:p>
            </p:txBody>
          </p:sp>
          <p:pic>
            <p:nvPicPr>
              <p:cNvPr id="7" name="Picture 6">
                <a:extLst>
                  <a:ext uri="{FF2B5EF4-FFF2-40B4-BE49-F238E27FC236}">
                    <a16:creationId xmlns:a16="http://schemas.microsoft.com/office/drawing/2014/main" id="{030EB487-002A-427F-BB9D-CAF3F28218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987702"/>
                <a:ext cx="1049061" cy="702264"/>
              </a:xfrm>
              <a:prstGeom prst="rect">
                <a:avLst/>
              </a:prstGeom>
            </p:spPr>
          </p:pic>
        </p:grpSp>
      </p:grpSp>
      <p:grpSp>
        <p:nvGrpSpPr>
          <p:cNvPr id="12" name="Group 11">
            <a:extLst>
              <a:ext uri="{FF2B5EF4-FFF2-40B4-BE49-F238E27FC236}">
                <a16:creationId xmlns:a16="http://schemas.microsoft.com/office/drawing/2014/main" id="{88FFFF42-97E1-44E7-B60E-087B32539363}"/>
              </a:ext>
            </a:extLst>
          </p:cNvPr>
          <p:cNvGrpSpPr/>
          <p:nvPr/>
        </p:nvGrpSpPr>
        <p:grpSpPr>
          <a:xfrm>
            <a:off x="6860754" y="345862"/>
            <a:ext cx="4180114" cy="6298843"/>
            <a:chOff x="6001439" y="213658"/>
            <a:chExt cx="4180114" cy="6298843"/>
          </a:xfrm>
        </p:grpSpPr>
        <p:sp>
          <p:nvSpPr>
            <p:cNvPr id="4" name="TextBox 3">
              <a:extLst>
                <a:ext uri="{FF2B5EF4-FFF2-40B4-BE49-F238E27FC236}">
                  <a16:creationId xmlns:a16="http://schemas.microsoft.com/office/drawing/2014/main" id="{838E20B8-066B-47F8-BE42-4101684CDD8D}"/>
                </a:ext>
              </a:extLst>
            </p:cNvPr>
            <p:cNvSpPr txBox="1"/>
            <p:nvPr/>
          </p:nvSpPr>
          <p:spPr>
            <a:xfrm>
              <a:off x="6001439" y="987912"/>
              <a:ext cx="4180114" cy="5524589"/>
            </a:xfrm>
            <a:prstGeom prst="rect">
              <a:avLst/>
            </a:prstGeom>
            <a:noFill/>
          </p:spPr>
          <p:txBody>
            <a:bodyPr wrap="square" lIns="91440" tIns="45720" rIns="91440" bIns="45720" rtlCol="0" anchor="t">
              <a:spAutoFit/>
            </a:bodyPr>
            <a:lstStyle/>
            <a:p>
              <a:pPr marL="285750" indent="-285750">
                <a:spcAft>
                  <a:spcPts val="1200"/>
                </a:spcAft>
                <a:buFont typeface="Wingdings" panose="05000000000000000000" pitchFamily="2" charset="2"/>
                <a:buChar char="ü"/>
              </a:pPr>
              <a:r>
                <a:rPr lang="en-US" sz="1700" dirty="0">
                  <a:latin typeface="Candara"/>
                </a:rPr>
                <a:t>Electives are open to </a:t>
              </a:r>
              <a:r>
                <a:rPr lang="en-US" sz="1700" b="1" u="sng" dirty="0">
                  <a:latin typeface="Candara"/>
                </a:rPr>
                <a:t>any</a:t>
              </a:r>
              <a:r>
                <a:rPr lang="en-US" sz="1700" dirty="0">
                  <a:latin typeface="Candara"/>
                </a:rPr>
                <a:t> RVU Student, COM, MSBS, PA. </a:t>
              </a:r>
              <a:endParaRPr lang="en-US" sz="1700" dirty="0">
                <a:latin typeface="Candara" panose="020E0502030303020204" pitchFamily="34" charset="0"/>
              </a:endParaRPr>
            </a:p>
            <a:p>
              <a:pPr marL="285750" indent="-285750">
                <a:spcAft>
                  <a:spcPts val="1200"/>
                </a:spcAft>
                <a:buFont typeface="Wingdings" panose="05000000000000000000" pitchFamily="2" charset="2"/>
                <a:buChar char="ü"/>
              </a:pPr>
              <a:r>
                <a:rPr lang="en-US" sz="1700" dirty="0">
                  <a:latin typeface="Candara" panose="020E0502030303020204" pitchFamily="34" charset="0"/>
                </a:rPr>
                <a:t>A student may take up </a:t>
              </a:r>
              <a:r>
                <a:rPr lang="en-US" sz="1700" b="1" dirty="0">
                  <a:latin typeface="Candara" panose="020E0502030303020204" pitchFamily="34" charset="0"/>
                </a:rPr>
                <a:t>to two electives per semester. </a:t>
              </a:r>
            </a:p>
            <a:p>
              <a:pPr marL="285750" indent="-285750">
                <a:spcAft>
                  <a:spcPts val="1200"/>
                </a:spcAft>
                <a:buFont typeface="Wingdings" panose="05000000000000000000" pitchFamily="2" charset="2"/>
                <a:buChar char="ü"/>
              </a:pPr>
              <a:r>
                <a:rPr lang="en-US" sz="1700" dirty="0">
                  <a:latin typeface="Candara" panose="020E0502030303020204" pitchFamily="34" charset="0"/>
                </a:rPr>
                <a:t>Track students may also take electives.</a:t>
              </a:r>
            </a:p>
            <a:p>
              <a:pPr marL="285750" indent="-285750">
                <a:spcAft>
                  <a:spcPts val="1200"/>
                </a:spcAft>
                <a:buFont typeface="Wingdings" panose="05000000000000000000" pitchFamily="2" charset="2"/>
                <a:buChar char="ü"/>
              </a:pPr>
              <a:r>
                <a:rPr lang="en-US" sz="1700" dirty="0">
                  <a:latin typeface="Candara" panose="020E0502030303020204" pitchFamily="34" charset="0"/>
                </a:rPr>
                <a:t>Students register for electives after attending the first class.  </a:t>
              </a:r>
            </a:p>
            <a:p>
              <a:pPr marL="285750" indent="-285750">
                <a:spcAft>
                  <a:spcPts val="1200"/>
                </a:spcAft>
                <a:buFont typeface="Wingdings" panose="05000000000000000000" pitchFamily="2" charset="2"/>
                <a:buChar char="ü"/>
              </a:pPr>
              <a:r>
                <a:rPr lang="en-US" sz="1700" dirty="0">
                  <a:latin typeface="Candara" panose="020E0502030303020204" pitchFamily="34" charset="0"/>
                </a:rPr>
                <a:t>Electives are graded </a:t>
              </a:r>
              <a:r>
                <a:rPr lang="en-US" sz="1700" b="1" dirty="0">
                  <a:latin typeface="Candara" panose="020E0502030303020204" pitchFamily="34" charset="0"/>
                </a:rPr>
                <a:t>Pass/Fail</a:t>
              </a:r>
              <a:r>
                <a:rPr lang="en-US" sz="1700" dirty="0">
                  <a:latin typeface="Candara" panose="020E0502030303020204" pitchFamily="34" charset="0"/>
                </a:rPr>
                <a:t> which appears on your official  transcript.</a:t>
              </a:r>
            </a:p>
            <a:p>
              <a:pPr marL="285750" indent="-285750">
                <a:spcAft>
                  <a:spcPts val="1200"/>
                </a:spcAft>
                <a:buFont typeface="Wingdings" panose="05000000000000000000" pitchFamily="2" charset="2"/>
                <a:buChar char="ü"/>
              </a:pPr>
              <a:r>
                <a:rPr lang="en-US" sz="1700" b="1" dirty="0">
                  <a:latin typeface="Candara" panose="020E0502030303020204" pitchFamily="34" charset="0"/>
                </a:rPr>
                <a:t>Electives are one semester </a:t>
              </a:r>
              <a:r>
                <a:rPr lang="en-US" sz="1700" dirty="0">
                  <a:latin typeface="Candara" panose="020E0502030303020204" pitchFamily="34" charset="0"/>
                </a:rPr>
                <a:t>each and may cover topics just touched upon in the normal curriculum and/or may involve current hot topics in medical training.</a:t>
              </a:r>
            </a:p>
            <a:p>
              <a:pPr marL="285750" indent="-285750">
                <a:spcAft>
                  <a:spcPts val="1200"/>
                </a:spcAft>
                <a:buFont typeface="Wingdings" panose="05000000000000000000" pitchFamily="2" charset="2"/>
                <a:buChar char="ü"/>
              </a:pPr>
              <a:endParaRPr lang="en-US" sz="1700" dirty="0">
                <a:latin typeface="Candara" panose="020E0502030303020204" pitchFamily="34" charset="0"/>
              </a:endParaRPr>
            </a:p>
            <a:p>
              <a:pPr marL="285750" indent="-285750">
                <a:spcAft>
                  <a:spcPts val="1200"/>
                </a:spcAft>
                <a:buFont typeface="Wingdings" panose="05000000000000000000" pitchFamily="2" charset="2"/>
                <a:buChar char="v"/>
              </a:pPr>
              <a:endParaRPr lang="en-US" dirty="0">
                <a:latin typeface="Candara" panose="020E0502030303020204" pitchFamily="34" charset="0"/>
              </a:endParaRPr>
            </a:p>
          </p:txBody>
        </p:sp>
        <p:grpSp>
          <p:nvGrpSpPr>
            <p:cNvPr id="8" name="Group 7">
              <a:extLst>
                <a:ext uri="{FF2B5EF4-FFF2-40B4-BE49-F238E27FC236}">
                  <a16:creationId xmlns:a16="http://schemas.microsoft.com/office/drawing/2014/main" id="{BCA9B9A1-E8D8-41B1-9609-5FFF40CF3687}"/>
                </a:ext>
              </a:extLst>
            </p:cNvPr>
            <p:cNvGrpSpPr/>
            <p:nvPr/>
          </p:nvGrpSpPr>
          <p:grpSpPr>
            <a:xfrm>
              <a:off x="6306239" y="213658"/>
              <a:ext cx="3042052" cy="774254"/>
              <a:chOff x="5083216" y="853970"/>
              <a:chExt cx="3042052" cy="774254"/>
            </a:xfrm>
          </p:grpSpPr>
          <p:sp>
            <p:nvSpPr>
              <p:cNvPr id="9" name="TextBox 8">
                <a:extLst>
                  <a:ext uri="{FF2B5EF4-FFF2-40B4-BE49-F238E27FC236}">
                    <a16:creationId xmlns:a16="http://schemas.microsoft.com/office/drawing/2014/main" id="{5CEB7912-9B68-4385-B065-F138834EDC28}"/>
                  </a:ext>
                </a:extLst>
              </p:cNvPr>
              <p:cNvSpPr txBox="1"/>
              <p:nvPr/>
            </p:nvSpPr>
            <p:spPr>
              <a:xfrm>
                <a:off x="5989581" y="954717"/>
                <a:ext cx="2135687" cy="584775"/>
              </a:xfrm>
              <a:prstGeom prst="rect">
                <a:avLst/>
              </a:prstGeom>
              <a:noFill/>
            </p:spPr>
            <p:txBody>
              <a:bodyPr wrap="square" rtlCol="0">
                <a:spAutoFit/>
              </a:bodyPr>
              <a:lstStyle/>
              <a:p>
                <a:pPr algn="ctr"/>
                <a:r>
                  <a:rPr lang="en-US" sz="3200" b="1" dirty="0">
                    <a:latin typeface="Candara" panose="020E0502030303020204" pitchFamily="34" charset="0"/>
                  </a:rPr>
                  <a:t>Electives</a:t>
                </a:r>
              </a:p>
            </p:txBody>
          </p:sp>
          <p:pic>
            <p:nvPicPr>
              <p:cNvPr id="10" name="Picture 2" descr="Image result for electives books clipart">
                <a:extLst>
                  <a:ext uri="{FF2B5EF4-FFF2-40B4-BE49-F238E27FC236}">
                    <a16:creationId xmlns:a16="http://schemas.microsoft.com/office/drawing/2014/main" id="{6E2517D9-FE70-4687-8D4A-EC73AD6067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3216" y="853970"/>
                <a:ext cx="1026294" cy="77425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190092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8015A-5F4F-43C8-8FC0-3D99A31D52B1}"/>
              </a:ext>
            </a:extLst>
          </p:cNvPr>
          <p:cNvSpPr txBox="1"/>
          <p:nvPr/>
        </p:nvSpPr>
        <p:spPr>
          <a:xfrm>
            <a:off x="3670877" y="201624"/>
            <a:ext cx="4512129" cy="707886"/>
          </a:xfrm>
          <a:prstGeom prst="rect">
            <a:avLst/>
          </a:prstGeom>
          <a:noFill/>
        </p:spPr>
        <p:txBody>
          <a:bodyPr wrap="square" rtlCol="0">
            <a:spAutoFit/>
          </a:bodyPr>
          <a:lstStyle/>
          <a:p>
            <a:pPr algn="ctr"/>
            <a:r>
              <a:rPr lang="en-US" sz="4000" b="1" dirty="0">
                <a:latin typeface="Candara" panose="020E0502030303020204" pitchFamily="34" charset="0"/>
              </a:rPr>
              <a:t>Course Offerings   </a:t>
            </a:r>
          </a:p>
        </p:txBody>
      </p:sp>
      <p:grpSp>
        <p:nvGrpSpPr>
          <p:cNvPr id="12" name="Group 11">
            <a:extLst>
              <a:ext uri="{FF2B5EF4-FFF2-40B4-BE49-F238E27FC236}">
                <a16:creationId xmlns:a16="http://schemas.microsoft.com/office/drawing/2014/main" id="{8D4F42B7-9ADD-4691-A556-5D7C3B03F0DA}"/>
              </a:ext>
            </a:extLst>
          </p:cNvPr>
          <p:cNvGrpSpPr/>
          <p:nvPr/>
        </p:nvGrpSpPr>
        <p:grpSpPr>
          <a:xfrm>
            <a:off x="372069" y="730284"/>
            <a:ext cx="5550181" cy="4362336"/>
            <a:chOff x="1275450" y="268641"/>
            <a:chExt cx="5550181" cy="4362336"/>
          </a:xfrm>
        </p:grpSpPr>
        <p:sp>
          <p:nvSpPr>
            <p:cNvPr id="3" name="TextBox 2">
              <a:extLst>
                <a:ext uri="{FF2B5EF4-FFF2-40B4-BE49-F238E27FC236}">
                  <a16:creationId xmlns:a16="http://schemas.microsoft.com/office/drawing/2014/main" id="{7AC7AD33-1556-4E5A-BFAF-614695B51B66}"/>
                </a:ext>
              </a:extLst>
            </p:cNvPr>
            <p:cNvSpPr txBox="1"/>
            <p:nvPr/>
          </p:nvSpPr>
          <p:spPr>
            <a:xfrm>
              <a:off x="1559365" y="2088614"/>
              <a:ext cx="5266266" cy="2542363"/>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dirty="0">
                  <a:latin typeface="Candara" panose="020E0502030303020204" pitchFamily="34" charset="0"/>
                </a:rPr>
                <a:t>Academic Medicine &amp; Leadership – CO/UT</a:t>
              </a:r>
            </a:p>
            <a:p>
              <a:pPr marL="342900" indent="-342900">
                <a:lnSpc>
                  <a:spcPct val="150000"/>
                </a:lnSpc>
                <a:buFont typeface="+mj-lt"/>
                <a:buAutoNum type="arabicPeriod"/>
              </a:pPr>
              <a:r>
                <a:rPr lang="en-US" dirty="0">
                  <a:latin typeface="Candara" panose="020E0502030303020204" pitchFamily="34" charset="0"/>
                </a:rPr>
                <a:t>Digital Health – CO/UT</a:t>
              </a:r>
            </a:p>
            <a:p>
              <a:pPr marL="342900" indent="-342900">
                <a:lnSpc>
                  <a:spcPct val="150000"/>
                </a:lnSpc>
                <a:buFont typeface="+mj-lt"/>
                <a:buAutoNum type="arabicPeriod"/>
              </a:pPr>
              <a:r>
                <a:rPr lang="en-US" dirty="0">
                  <a:latin typeface="Candara" panose="020E0502030303020204" pitchFamily="34" charset="0"/>
                </a:rPr>
                <a:t>Global Medicine – CO/UT</a:t>
              </a:r>
            </a:p>
            <a:p>
              <a:pPr marL="342900" indent="-342900">
                <a:lnSpc>
                  <a:spcPct val="150000"/>
                </a:lnSpc>
                <a:buAutoNum type="arabicPeriod"/>
              </a:pPr>
              <a:r>
                <a:rPr lang="en-US" dirty="0">
                  <a:latin typeface="Candara"/>
                </a:rPr>
                <a:t>Physician Scientist – CO/UT</a:t>
              </a:r>
            </a:p>
            <a:p>
              <a:pPr marL="342900" indent="-342900">
                <a:lnSpc>
                  <a:spcPct val="150000"/>
                </a:lnSpc>
                <a:buFont typeface="+mj-lt"/>
                <a:buAutoNum type="arabicPeriod"/>
              </a:pPr>
              <a:r>
                <a:rPr lang="en-US" dirty="0">
                  <a:latin typeface="Candara"/>
                </a:rPr>
                <a:t>Rural and Wilderness Medicine – CO/UT</a:t>
              </a:r>
            </a:p>
            <a:p>
              <a:pPr marL="342900" indent="-342900">
                <a:lnSpc>
                  <a:spcPct val="150000"/>
                </a:lnSpc>
                <a:buFont typeface="+mj-lt"/>
                <a:buAutoNum type="arabicPeriod"/>
              </a:pPr>
              <a:r>
                <a:rPr lang="en-US" dirty="0">
                  <a:latin typeface="Candara" panose="020E0502030303020204" pitchFamily="34" charset="0"/>
                </a:rPr>
                <a:t>Urban Underserved – CO</a:t>
              </a:r>
            </a:p>
          </p:txBody>
        </p:sp>
        <p:grpSp>
          <p:nvGrpSpPr>
            <p:cNvPr id="5" name="Group 4">
              <a:extLst>
                <a:ext uri="{FF2B5EF4-FFF2-40B4-BE49-F238E27FC236}">
                  <a16:creationId xmlns:a16="http://schemas.microsoft.com/office/drawing/2014/main" id="{2B246203-60BB-4F41-8D30-D8AF98CE18A8}"/>
                </a:ext>
              </a:extLst>
            </p:cNvPr>
            <p:cNvGrpSpPr/>
            <p:nvPr/>
          </p:nvGrpSpPr>
          <p:grpSpPr>
            <a:xfrm>
              <a:off x="1275450" y="268641"/>
              <a:ext cx="3370772" cy="1807164"/>
              <a:chOff x="-226086" y="24439"/>
              <a:chExt cx="3370772" cy="1807164"/>
            </a:xfrm>
          </p:grpSpPr>
          <p:sp>
            <p:nvSpPr>
              <p:cNvPr id="6" name="TextBox 5">
                <a:extLst>
                  <a:ext uri="{FF2B5EF4-FFF2-40B4-BE49-F238E27FC236}">
                    <a16:creationId xmlns:a16="http://schemas.microsoft.com/office/drawing/2014/main" id="{50643D26-6FB4-43B9-87F9-CABEF09E2272}"/>
                  </a:ext>
                </a:extLst>
              </p:cNvPr>
              <p:cNvSpPr txBox="1"/>
              <p:nvPr/>
            </p:nvSpPr>
            <p:spPr>
              <a:xfrm>
                <a:off x="1163486" y="1130079"/>
                <a:ext cx="1981200" cy="584775"/>
              </a:xfrm>
              <a:prstGeom prst="rect">
                <a:avLst/>
              </a:prstGeom>
              <a:noFill/>
            </p:spPr>
            <p:txBody>
              <a:bodyPr wrap="square" rtlCol="0">
                <a:spAutoFit/>
              </a:bodyPr>
              <a:lstStyle/>
              <a:p>
                <a:pPr algn="ctr"/>
                <a:r>
                  <a:rPr lang="en-US" sz="2000" b="1" dirty="0">
                    <a:latin typeface="Georgia" panose="02040502050405020303" pitchFamily="18" charset="0"/>
                  </a:rPr>
                  <a:t>     </a:t>
                </a:r>
                <a:r>
                  <a:rPr lang="en-US" sz="3200" b="1" dirty="0">
                    <a:latin typeface="Candara" panose="020E0502030303020204" pitchFamily="34" charset="0"/>
                  </a:rPr>
                  <a:t>Tracks</a:t>
                </a:r>
              </a:p>
            </p:txBody>
          </p:sp>
          <p:pic>
            <p:nvPicPr>
              <p:cNvPr id="7" name="Picture 6" descr="Logo&#10;&#10;Description automatically generated">
                <a:extLst>
                  <a:ext uri="{FF2B5EF4-FFF2-40B4-BE49-F238E27FC236}">
                    <a16:creationId xmlns:a16="http://schemas.microsoft.com/office/drawing/2014/main" id="{899762B7-7244-46BD-9A1B-4DE26EC200C2}"/>
                  </a:ext>
                </a:extLst>
              </p:cNvPr>
              <p:cNvPicPr>
                <a:picLocks noChangeAspect="1"/>
              </p:cNvPicPr>
              <p:nvPr/>
            </p:nvPicPr>
            <p:blipFill>
              <a:blip r:embed="rId2"/>
              <a:stretch>
                <a:fillRect/>
              </a:stretch>
            </p:blipFill>
            <p:spPr>
              <a:xfrm>
                <a:off x="-226086" y="24439"/>
                <a:ext cx="1794464" cy="1807164"/>
              </a:xfrm>
              <a:prstGeom prst="rect">
                <a:avLst/>
              </a:prstGeom>
            </p:spPr>
          </p:pic>
        </p:grpSp>
      </p:grpSp>
      <p:grpSp>
        <p:nvGrpSpPr>
          <p:cNvPr id="13" name="Group 12">
            <a:extLst>
              <a:ext uri="{FF2B5EF4-FFF2-40B4-BE49-F238E27FC236}">
                <a16:creationId xmlns:a16="http://schemas.microsoft.com/office/drawing/2014/main" id="{5DAE600A-1E4D-4C77-A7E9-1C82A91DFEC5}"/>
              </a:ext>
            </a:extLst>
          </p:cNvPr>
          <p:cNvGrpSpPr/>
          <p:nvPr/>
        </p:nvGrpSpPr>
        <p:grpSpPr>
          <a:xfrm>
            <a:off x="6339516" y="798344"/>
            <a:ext cx="5411110" cy="4986773"/>
            <a:chOff x="5755622" y="336701"/>
            <a:chExt cx="5411110" cy="4986773"/>
          </a:xfrm>
        </p:grpSpPr>
        <p:sp>
          <p:nvSpPr>
            <p:cNvPr id="4" name="TextBox 3">
              <a:extLst>
                <a:ext uri="{FF2B5EF4-FFF2-40B4-BE49-F238E27FC236}">
                  <a16:creationId xmlns:a16="http://schemas.microsoft.com/office/drawing/2014/main" id="{8D1C8121-C593-4E9D-8096-E9323C5692DC}"/>
                </a:ext>
              </a:extLst>
            </p:cNvPr>
            <p:cNvSpPr txBox="1"/>
            <p:nvPr/>
          </p:nvSpPr>
          <p:spPr>
            <a:xfrm>
              <a:off x="5978965" y="2088614"/>
              <a:ext cx="5187767" cy="3234860"/>
            </a:xfrm>
            <a:prstGeom prst="rect">
              <a:avLst/>
            </a:prstGeom>
            <a:noFill/>
          </p:spPr>
          <p:txBody>
            <a:bodyPr wrap="square" lIns="91440" tIns="45720" rIns="91440" bIns="45720" rtlCol="0" anchor="t">
              <a:spAutoFit/>
            </a:bodyPr>
            <a:lstStyle/>
            <a:p>
              <a:pPr marL="342900" indent="-342900">
                <a:buFont typeface="+mj-lt"/>
                <a:buAutoNum type="arabicPeriod"/>
              </a:pPr>
              <a:r>
                <a:rPr lang="en-US" dirty="0">
                  <a:latin typeface="Candara" panose="020E0502030303020204" pitchFamily="34" charset="0"/>
                </a:rPr>
                <a:t>History of Medicine – CO</a:t>
              </a:r>
              <a:endParaRPr lang="en-US" dirty="0">
                <a:cs typeface="Calibri" panose="020F0502020204030204"/>
              </a:endParaRPr>
            </a:p>
            <a:p>
              <a:pPr marL="342900" indent="-342900">
                <a:buFont typeface="+mj-lt"/>
                <a:buAutoNum type="arabicPeriod"/>
              </a:pPr>
              <a:r>
                <a:rPr lang="en-US" dirty="0">
                  <a:latin typeface="Candara" panose="020E0502030303020204" pitchFamily="34" charset="0"/>
                </a:rPr>
                <a:t>Integrative Medical Nutrition – UT/CO</a:t>
              </a:r>
            </a:p>
            <a:p>
              <a:pPr marL="342900" indent="-342900">
                <a:buAutoNum type="arabicPeriod"/>
              </a:pPr>
              <a:r>
                <a:rPr lang="en-US" dirty="0">
                  <a:latin typeface="Candara"/>
                </a:rPr>
                <a:t>Integrative Pain Management – CO</a:t>
              </a:r>
            </a:p>
            <a:p>
              <a:pPr marL="342900" indent="-342900">
                <a:buAutoNum type="arabicPeriod"/>
              </a:pPr>
              <a:r>
                <a:rPr lang="en-US" dirty="0">
                  <a:latin typeface="Candara"/>
                </a:rPr>
                <a:t>Introduction to the Research Process - CO</a:t>
              </a:r>
            </a:p>
            <a:p>
              <a:pPr marL="342900" indent="-342900">
                <a:buFont typeface="+mj-lt"/>
                <a:buAutoNum type="arabicPeriod"/>
              </a:pPr>
              <a:r>
                <a:rPr lang="en-US" dirty="0">
                  <a:latin typeface="Candara" panose="020E0502030303020204" pitchFamily="34" charset="0"/>
                </a:rPr>
                <a:t>Medical Spanish – CO/UT </a:t>
              </a:r>
            </a:p>
            <a:p>
              <a:pPr marL="342900" indent="-342900">
                <a:buFont typeface="+mj-lt"/>
                <a:buAutoNum type="arabicPeriod"/>
              </a:pPr>
              <a:r>
                <a:rPr lang="en-US" dirty="0">
                  <a:latin typeface="Candara" panose="020E0502030303020204" pitchFamily="34" charset="0"/>
                </a:rPr>
                <a:t>Medicine in Film  – CO</a:t>
              </a:r>
            </a:p>
            <a:p>
              <a:pPr marL="342900" indent="-342900">
                <a:buAutoNum type="arabicPeriod"/>
              </a:pPr>
              <a:r>
                <a:rPr lang="en-US" dirty="0">
                  <a:latin typeface="Candara" panose="020E0502030303020204" pitchFamily="34" charset="0"/>
                </a:rPr>
                <a:t>Religion, Health &amp; Healthcare – CO/UT</a:t>
              </a:r>
            </a:p>
            <a:p>
              <a:pPr marL="342900" indent="-342900">
                <a:buAutoNum type="arabicPeriod"/>
              </a:pPr>
              <a:r>
                <a:rPr lang="en-US" dirty="0">
                  <a:latin typeface="Candara" panose="020E0502030303020204" pitchFamily="34" charset="0"/>
                </a:rPr>
                <a:t>Sexual Health - UT</a:t>
              </a:r>
            </a:p>
            <a:p>
              <a:pPr marL="342900" indent="-342900">
                <a:buAutoNum type="arabicPeriod"/>
              </a:pPr>
              <a:r>
                <a:rPr lang="en-US" dirty="0">
                  <a:latin typeface="Candara"/>
                </a:rPr>
                <a:t>Vaccines – UT/CO</a:t>
              </a:r>
            </a:p>
            <a:p>
              <a:pPr marL="342900" indent="-342900">
                <a:buFontTx/>
                <a:buAutoNum type="arabicPeriod"/>
              </a:pPr>
              <a:r>
                <a:rPr lang="en-US" dirty="0">
                  <a:latin typeface="Candara"/>
                </a:rPr>
                <a:t>Global Medical Outreach – CO/UT</a:t>
              </a:r>
            </a:p>
            <a:p>
              <a:pPr marL="342900" indent="-342900">
                <a:lnSpc>
                  <a:spcPct val="150000"/>
                </a:lnSpc>
                <a:buAutoNum type="arabicPeriod"/>
              </a:pPr>
              <a:endParaRPr lang="en-US" dirty="0">
                <a:latin typeface="Candara" panose="020E0502030303020204" pitchFamily="34" charset="0"/>
              </a:endParaRPr>
            </a:p>
          </p:txBody>
        </p:sp>
        <p:grpSp>
          <p:nvGrpSpPr>
            <p:cNvPr id="8" name="Group 7">
              <a:extLst>
                <a:ext uri="{FF2B5EF4-FFF2-40B4-BE49-F238E27FC236}">
                  <a16:creationId xmlns:a16="http://schemas.microsoft.com/office/drawing/2014/main" id="{378C72AA-29EE-4A17-91AA-85824AFEEBE7}"/>
                </a:ext>
              </a:extLst>
            </p:cNvPr>
            <p:cNvGrpSpPr/>
            <p:nvPr/>
          </p:nvGrpSpPr>
          <p:grpSpPr>
            <a:xfrm>
              <a:off x="5755622" y="336701"/>
              <a:ext cx="4895129" cy="1861544"/>
              <a:chOff x="4465581" y="-57975"/>
              <a:chExt cx="4895129" cy="1861544"/>
            </a:xfrm>
          </p:grpSpPr>
          <p:sp>
            <p:nvSpPr>
              <p:cNvPr id="9" name="TextBox 8">
                <a:extLst>
                  <a:ext uri="{FF2B5EF4-FFF2-40B4-BE49-F238E27FC236}">
                    <a16:creationId xmlns:a16="http://schemas.microsoft.com/office/drawing/2014/main" id="{378F0A57-CFA4-45EB-AED2-FB06DB2F1AC9}"/>
                  </a:ext>
                </a:extLst>
              </p:cNvPr>
              <p:cNvSpPr txBox="1"/>
              <p:nvPr/>
            </p:nvSpPr>
            <p:spPr>
              <a:xfrm>
                <a:off x="4465581" y="954717"/>
                <a:ext cx="2135687" cy="584775"/>
              </a:xfrm>
              <a:prstGeom prst="rect">
                <a:avLst/>
              </a:prstGeom>
              <a:noFill/>
            </p:spPr>
            <p:txBody>
              <a:bodyPr wrap="square" rtlCol="0">
                <a:spAutoFit/>
              </a:bodyPr>
              <a:lstStyle/>
              <a:p>
                <a:pPr algn="ctr"/>
                <a:r>
                  <a:rPr lang="en-US" sz="3200" b="1" dirty="0">
                    <a:latin typeface="Candara" panose="020E0502030303020204" pitchFamily="34" charset="0"/>
                  </a:rPr>
                  <a:t>Electives</a:t>
                </a:r>
              </a:p>
            </p:txBody>
          </p:sp>
          <p:pic>
            <p:nvPicPr>
              <p:cNvPr id="10" name="Picture 2" descr="Icon&#10;&#10;Description automatically generated">
                <a:extLst>
                  <a:ext uri="{FF2B5EF4-FFF2-40B4-BE49-F238E27FC236}">
                    <a16:creationId xmlns:a16="http://schemas.microsoft.com/office/drawing/2014/main" id="{9603BDFF-49D3-421B-9472-FC599CDA6F23}"/>
                  </a:ext>
                </a:extLst>
              </p:cNvPr>
              <p:cNvPicPr>
                <a:picLocks noChangeAspect="1" noChangeArrowheads="1"/>
              </p:cNvPicPr>
              <p:nvPr/>
            </p:nvPicPr>
            <p:blipFill>
              <a:blip r:embed="rId3"/>
              <a:srcRect/>
              <a:stretch>
                <a:fillRect/>
              </a:stretch>
            </p:blipFill>
            <p:spPr bwMode="auto">
              <a:xfrm>
                <a:off x="6721516" y="-57975"/>
                <a:ext cx="2639194" cy="186154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a:extLst>
              <a:ext uri="{FF2B5EF4-FFF2-40B4-BE49-F238E27FC236}">
                <a16:creationId xmlns:a16="http://schemas.microsoft.com/office/drawing/2014/main" id="{AC5D09B2-C90F-4A34-A53A-CC014B8CF5EB}"/>
              </a:ext>
            </a:extLst>
          </p:cNvPr>
          <p:cNvSpPr txBox="1"/>
          <p:nvPr/>
        </p:nvSpPr>
        <p:spPr>
          <a:xfrm>
            <a:off x="3172857" y="777126"/>
            <a:ext cx="6172200" cy="369332"/>
          </a:xfrm>
          <a:prstGeom prst="rect">
            <a:avLst/>
          </a:prstGeom>
          <a:noFill/>
        </p:spPr>
        <p:txBody>
          <a:bodyPr wrap="square" rtlCol="0">
            <a:spAutoFit/>
          </a:bodyPr>
          <a:lstStyle/>
          <a:p>
            <a:r>
              <a:rPr lang="en-US" dirty="0"/>
              <a:t>Note that not all offerings are available at both campuses.</a:t>
            </a:r>
          </a:p>
        </p:txBody>
      </p:sp>
    </p:spTree>
    <p:extLst>
      <p:ext uri="{BB962C8B-B14F-4D97-AF65-F5344CB8AC3E}">
        <p14:creationId xmlns:p14="http://schemas.microsoft.com/office/powerpoint/2010/main" val="38582533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97D9FDFE-17DA-43E4-A16E-35104407C05F}"/>
              </a:ext>
            </a:extLst>
          </p:cNvPr>
          <p:cNvSpPr txBox="1">
            <a:spLocks/>
          </p:cNvSpPr>
          <p:nvPr/>
        </p:nvSpPr>
        <p:spPr>
          <a:xfrm>
            <a:off x="2601527" y="1463080"/>
            <a:ext cx="6172200" cy="1470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600" b="1" dirty="0">
                <a:solidFill>
                  <a:srgbClr val="20407F"/>
                </a:solidFill>
                <a:latin typeface="Candara" panose="020E0502030303020204" pitchFamily="34" charset="0"/>
              </a:rPr>
              <a:t>Tracks</a:t>
            </a:r>
          </a:p>
        </p:txBody>
      </p:sp>
    </p:spTree>
    <p:extLst>
      <p:ext uri="{BB962C8B-B14F-4D97-AF65-F5344CB8AC3E}">
        <p14:creationId xmlns:p14="http://schemas.microsoft.com/office/powerpoint/2010/main" val="3600088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066300-4FCC-4DE2-972E-56FB681D1F9C}"/>
              </a:ext>
            </a:extLst>
          </p:cNvPr>
          <p:cNvSpPr txBox="1">
            <a:spLocks/>
          </p:cNvSpPr>
          <p:nvPr/>
        </p:nvSpPr>
        <p:spPr>
          <a:xfrm>
            <a:off x="1121735" y="347144"/>
            <a:ext cx="9144000" cy="7817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Candara" panose="020E0502030303020204" pitchFamily="34" charset="0"/>
                <a:ea typeface="+mj-ea"/>
                <a:cs typeface="+mj-cs"/>
              </a:rPr>
              <a:t>Academic Medicine and Leadership</a:t>
            </a:r>
          </a:p>
        </p:txBody>
      </p:sp>
      <p:sp>
        <p:nvSpPr>
          <p:cNvPr id="4" name="Content Placeholder 2">
            <a:extLst>
              <a:ext uri="{FF2B5EF4-FFF2-40B4-BE49-F238E27FC236}">
                <a16:creationId xmlns:a16="http://schemas.microsoft.com/office/drawing/2014/main" id="{6C29499E-29D9-4A25-BA4C-0CE755082AD7}"/>
              </a:ext>
            </a:extLst>
          </p:cNvPr>
          <p:cNvSpPr txBox="1">
            <a:spLocks/>
          </p:cNvSpPr>
          <p:nvPr/>
        </p:nvSpPr>
        <p:spPr>
          <a:xfrm>
            <a:off x="420504" y="1128941"/>
            <a:ext cx="9603600" cy="465042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1" u="none" strike="noStrike" kern="1200" cap="none" spc="0" normalizeH="0" baseline="0" noProof="0" dirty="0">
                <a:ln>
                  <a:noFill/>
                </a:ln>
                <a:solidFill>
                  <a:prstClr val="black"/>
                </a:solidFill>
                <a:effectLst/>
                <a:uLnTx/>
                <a:uFillTx/>
                <a:latin typeface="Candara" panose="020E0502030303020204" pitchFamily="34" charset="0"/>
                <a:ea typeface="+mn-ea"/>
                <a:cs typeface="+mn-cs"/>
              </a:rPr>
              <a:t>Directed by Dr. Clyde Jensen (UT) &amp; Dr. Matt McEchron (CO)</a:t>
            </a:r>
            <a:endParaRPr kumimoji="0" lang="en-US" sz="1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The Academic Medicine and Leadership (AML) Track is an elective, longitudinal, enrichment path that provides first through fourth year medical students with opportunities to develop physician leadership skills. It is intended to enhance residency applications, strengthen the ability of its students to serve as student leaders in medical school and prepare its graduates to provide leadership in their hospitals, clinics, professional associations and communities.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9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AML students learn about physician leader skills and attributes from successful and nationally recognized medical educators and healthcare leaders. The track also engages students by modeling the structure of the pillars of academic medicine utilizing active teaching and learning, scholarship, and service.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9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Students learn about a variety of roles and teams within medical education and health systems, personality and leadership styles, health policy, healthcare financing, accreditation, and meeting management. Students practice such skills as professional networking, public speaking, curriculum and lesson design, research, advocacy, fostering diversity and organizing medical conferences. </a:t>
            </a:r>
          </a:p>
        </p:txBody>
      </p:sp>
      <p:pic>
        <p:nvPicPr>
          <p:cNvPr id="7" name="Picture 6">
            <a:extLst>
              <a:ext uri="{FF2B5EF4-FFF2-40B4-BE49-F238E27FC236}">
                <a16:creationId xmlns:a16="http://schemas.microsoft.com/office/drawing/2014/main" id="{B3B910A4-8ECE-4B49-8F6E-132FD91D7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5735" y="347145"/>
            <a:ext cx="1023644" cy="13163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0F0C9CA-8BD7-491C-9E82-C72A4962BD2A}"/>
              </a:ext>
            </a:extLst>
          </p:cNvPr>
          <p:cNvSpPr txBox="1"/>
          <p:nvPr/>
        </p:nvSpPr>
        <p:spPr>
          <a:xfrm rot="5400000">
            <a:off x="10684636" y="866405"/>
            <a:ext cx="18043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Dr. Clyde Jensen</a:t>
            </a:r>
          </a:p>
        </p:txBody>
      </p:sp>
      <p:pic>
        <p:nvPicPr>
          <p:cNvPr id="17" name="Picture 16">
            <a:extLst>
              <a:ext uri="{FF2B5EF4-FFF2-40B4-BE49-F238E27FC236}">
                <a16:creationId xmlns:a16="http://schemas.microsoft.com/office/drawing/2014/main" id="{1474A9B2-BC1F-4E07-8F10-3444DFBD5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554" b="11554"/>
          <a:stretch/>
        </p:blipFill>
        <p:spPr bwMode="auto">
          <a:xfrm>
            <a:off x="10260049" y="4192491"/>
            <a:ext cx="1035016" cy="11821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DCB0336-1E25-405F-896C-DA006EB67AAF}"/>
              </a:ext>
            </a:extLst>
          </p:cNvPr>
          <p:cNvSpPr txBox="1"/>
          <p:nvPr/>
        </p:nvSpPr>
        <p:spPr>
          <a:xfrm rot="5400000">
            <a:off x="10535640" y="4720070"/>
            <a:ext cx="20903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Dr. Matt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McEchron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663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44E9-3691-48A6-AC0E-15333FB6179D}"/>
              </a:ext>
            </a:extLst>
          </p:cNvPr>
          <p:cNvSpPr txBox="1">
            <a:spLocks/>
          </p:cNvSpPr>
          <p:nvPr/>
        </p:nvSpPr>
        <p:spPr>
          <a:xfrm>
            <a:off x="3870672" y="358557"/>
            <a:ext cx="2743200" cy="487362"/>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ndara" panose="020E0502030303020204" pitchFamily="34" charset="0"/>
              </a:rPr>
              <a:t>Digital Health</a:t>
            </a:r>
          </a:p>
        </p:txBody>
      </p:sp>
      <p:sp>
        <p:nvSpPr>
          <p:cNvPr id="3" name="Content Placeholder 2">
            <a:extLst>
              <a:ext uri="{FF2B5EF4-FFF2-40B4-BE49-F238E27FC236}">
                <a16:creationId xmlns:a16="http://schemas.microsoft.com/office/drawing/2014/main" id="{EC86E235-1E11-41E8-B5ED-732DC88923A3}"/>
              </a:ext>
            </a:extLst>
          </p:cNvPr>
          <p:cNvSpPr txBox="1">
            <a:spLocks/>
          </p:cNvSpPr>
          <p:nvPr/>
        </p:nvSpPr>
        <p:spPr>
          <a:xfrm>
            <a:off x="1190918" y="857480"/>
            <a:ext cx="8667133" cy="51430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400" i="1" dirty="0">
                <a:latin typeface="Candara" panose="020E0502030303020204" pitchFamily="34" charset="0"/>
              </a:rPr>
              <a:t>Directed by Dr. Cole Zanetti, CO </a:t>
            </a:r>
          </a:p>
          <a:p>
            <a:pPr marL="0" indent="0" algn="ctr">
              <a:spcBef>
                <a:spcPts val="0"/>
              </a:spcBef>
              <a:buFont typeface="Arial" panose="020B0604020202020204" pitchFamily="34" charset="0"/>
              <a:buNone/>
            </a:pPr>
            <a:r>
              <a:rPr lang="en-US" sz="2400" i="1" dirty="0">
                <a:latin typeface="Candara" panose="020E0502030303020204" pitchFamily="34" charset="0"/>
              </a:rPr>
              <a:t>Directed by Dr. Regan Stiegmann, UT</a:t>
            </a:r>
          </a:p>
          <a:p>
            <a:pPr marL="0" indent="0">
              <a:spcBef>
                <a:spcPts val="0"/>
              </a:spcBef>
              <a:buFont typeface="Arial" panose="020B0604020202020204" pitchFamily="34" charset="0"/>
              <a:buNone/>
            </a:pPr>
            <a:endParaRPr lang="en-US" sz="300" dirty="0">
              <a:latin typeface="Candara" panose="020E0502030303020204" pitchFamily="34" charset="0"/>
            </a:endParaRPr>
          </a:p>
          <a:p>
            <a:pPr marL="0" indent="0">
              <a:spcBef>
                <a:spcPts val="0"/>
              </a:spcBef>
              <a:buFont typeface="Arial" panose="020B0604020202020204" pitchFamily="34" charset="0"/>
              <a:buNone/>
            </a:pPr>
            <a:endParaRPr lang="en-US" sz="300" dirty="0">
              <a:latin typeface="Candara" panose="020E0502030303020204" pitchFamily="34" charset="0"/>
            </a:endParaRPr>
          </a:p>
          <a:p>
            <a:pPr marL="0" indent="0">
              <a:spcBef>
                <a:spcPts val="0"/>
              </a:spcBef>
              <a:buFont typeface="Arial" panose="020B0604020202020204" pitchFamily="34" charset="0"/>
              <a:buNone/>
            </a:pPr>
            <a:endParaRPr lang="en-US" sz="300" dirty="0">
              <a:latin typeface="Candara" panose="020E0502030303020204" pitchFamily="34" charset="0"/>
            </a:endParaRPr>
          </a:p>
          <a:p>
            <a:pPr marL="0" indent="0">
              <a:spcBef>
                <a:spcPts val="0"/>
              </a:spcBef>
              <a:buFont typeface="Arial" panose="020B0604020202020204" pitchFamily="34" charset="0"/>
              <a:buNone/>
            </a:pPr>
            <a:endParaRPr lang="en-US" sz="300" dirty="0">
              <a:latin typeface="Candara" panose="020E0502030303020204" pitchFamily="34" charset="0"/>
            </a:endParaRPr>
          </a:p>
          <a:p>
            <a:pPr marL="0" indent="0">
              <a:spcBef>
                <a:spcPts val="0"/>
              </a:spcBef>
              <a:buFont typeface="Arial" panose="020B0604020202020204" pitchFamily="34" charset="0"/>
              <a:buNone/>
            </a:pPr>
            <a:r>
              <a:rPr lang="en-US" sz="2000" dirty="0">
                <a:latin typeface="Candara" panose="020E0502030303020204" pitchFamily="34" charset="0"/>
              </a:rPr>
              <a:t>This 2-semester track is for students who have a strong desire to learn about the cutting-edge world of delivering medicine digitally. These students will be on the forefront of this emerging industry. </a:t>
            </a:r>
            <a:r>
              <a:rPr lang="en-US" sz="2000" b="1" dirty="0">
                <a:latin typeface="Candara" panose="020E0502030303020204" pitchFamily="34" charset="0"/>
              </a:rPr>
              <a:t>Innovative thinkers, doers, and entrepreneurs will find mentorship, guidance, and inspiration as part of this track.</a:t>
            </a:r>
          </a:p>
          <a:p>
            <a:pPr marL="0" indent="0">
              <a:spcBef>
                <a:spcPts val="0"/>
              </a:spcBef>
              <a:buFont typeface="Arial" panose="020B0604020202020204" pitchFamily="34" charset="0"/>
              <a:buNone/>
            </a:pPr>
            <a:endParaRPr lang="en-US" sz="2000" dirty="0">
              <a:latin typeface="Candara" panose="020E0502030303020204" pitchFamily="34" charset="0"/>
            </a:endParaRPr>
          </a:p>
          <a:p>
            <a:pPr marL="0" indent="0">
              <a:spcBef>
                <a:spcPts val="0"/>
              </a:spcBef>
              <a:buFont typeface="Arial" panose="020B0604020202020204" pitchFamily="34" charset="0"/>
              <a:buNone/>
            </a:pPr>
            <a:r>
              <a:rPr lang="en-US" sz="2000" dirty="0">
                <a:latin typeface="Candara" panose="020E0502030303020204" pitchFamily="34" charset="0"/>
              </a:rPr>
              <a:t>The field digital health has seen rapid innovation over the last decade and shows no indication of slowing down. The further integration of technology and medicine will make quality healthcare more accessible for those who need it most. There is currently a severe lack of healthcare professionals with the training, competency, and experience necessary to utilize and advance digital health.</a:t>
            </a:r>
          </a:p>
          <a:p>
            <a:pPr marL="0" indent="0">
              <a:spcBef>
                <a:spcPts val="0"/>
              </a:spcBef>
              <a:buFont typeface="Arial" panose="020B0604020202020204" pitchFamily="34" charset="0"/>
              <a:buNone/>
            </a:pPr>
            <a:r>
              <a:rPr lang="en-US" sz="2000" dirty="0">
                <a:latin typeface="Candara" panose="020E0502030303020204" pitchFamily="34" charset="0"/>
              </a:rPr>
              <a:t> </a:t>
            </a:r>
          </a:p>
          <a:p>
            <a:pPr marL="0" indent="0">
              <a:spcBef>
                <a:spcPts val="0"/>
              </a:spcBef>
              <a:buFont typeface="Arial" panose="020B0604020202020204" pitchFamily="34" charset="0"/>
              <a:buNone/>
            </a:pPr>
            <a:r>
              <a:rPr lang="en-US" sz="2000" dirty="0">
                <a:latin typeface="Candara" panose="020E0502030303020204" pitchFamily="34" charset="0"/>
              </a:rPr>
              <a:t>Students are required to complete 2 digital-related externships </a:t>
            </a:r>
          </a:p>
          <a:p>
            <a:pPr marL="0" indent="0">
              <a:spcBef>
                <a:spcPts val="0"/>
              </a:spcBef>
              <a:buFont typeface="Arial" panose="020B0604020202020204" pitchFamily="34" charset="0"/>
              <a:buNone/>
            </a:pPr>
            <a:r>
              <a:rPr lang="en-US" sz="2000" dirty="0">
                <a:latin typeface="Candara" panose="020E0502030303020204" pitchFamily="34" charset="0"/>
              </a:rPr>
              <a:t>during their clinical years.</a:t>
            </a:r>
          </a:p>
        </p:txBody>
      </p:sp>
      <p:pic>
        <p:nvPicPr>
          <p:cNvPr id="4" name="Picture 3">
            <a:extLst>
              <a:ext uri="{FF2B5EF4-FFF2-40B4-BE49-F238E27FC236}">
                <a16:creationId xmlns:a16="http://schemas.microsoft.com/office/drawing/2014/main" id="{99E0D8DE-34C9-438C-B280-3C36EA6F2D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52" b="16129"/>
          <a:stretch/>
        </p:blipFill>
        <p:spPr>
          <a:xfrm>
            <a:off x="348939" y="266342"/>
            <a:ext cx="1444869" cy="1295400"/>
          </a:xfrm>
          <a:prstGeom prst="rect">
            <a:avLst/>
          </a:prstGeom>
        </p:spPr>
      </p:pic>
      <p:pic>
        <p:nvPicPr>
          <p:cNvPr id="5" name="Picture 4">
            <a:extLst>
              <a:ext uri="{FF2B5EF4-FFF2-40B4-BE49-F238E27FC236}">
                <a16:creationId xmlns:a16="http://schemas.microsoft.com/office/drawing/2014/main" id="{FE8AE511-C800-422D-A9F8-DF938213D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7595" y="236196"/>
            <a:ext cx="1652599" cy="23371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1F474F4-A0C1-48A0-82CF-9E13824AB0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4665" y="2871767"/>
            <a:ext cx="1652600" cy="23511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E070E19-6211-4E32-93B8-5744528215A7}"/>
              </a:ext>
            </a:extLst>
          </p:cNvPr>
          <p:cNvSpPr/>
          <p:nvPr/>
        </p:nvSpPr>
        <p:spPr>
          <a:xfrm>
            <a:off x="10216682" y="2507807"/>
            <a:ext cx="1138453" cy="276999"/>
          </a:xfrm>
          <a:prstGeom prst="rect">
            <a:avLst/>
          </a:prstGeom>
          <a:noFill/>
        </p:spPr>
        <p:txBody>
          <a:bodyPr wrap="non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Dr. Cole Zanetti</a:t>
            </a:r>
          </a:p>
        </p:txBody>
      </p:sp>
      <p:sp>
        <p:nvSpPr>
          <p:cNvPr id="8" name="Rectangle 7">
            <a:extLst>
              <a:ext uri="{FF2B5EF4-FFF2-40B4-BE49-F238E27FC236}">
                <a16:creationId xmlns:a16="http://schemas.microsoft.com/office/drawing/2014/main" id="{BB174B90-A21C-4BC5-A256-911E20A10E26}"/>
              </a:ext>
            </a:extLst>
          </p:cNvPr>
          <p:cNvSpPr/>
          <p:nvPr/>
        </p:nvSpPr>
        <p:spPr>
          <a:xfrm>
            <a:off x="10325924" y="5222913"/>
            <a:ext cx="1470082" cy="276999"/>
          </a:xfrm>
          <a:prstGeom prst="rect">
            <a:avLst/>
          </a:prstGeom>
          <a:noFill/>
        </p:spPr>
        <p:txBody>
          <a:bodyPr wrap="non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Dr. Regan Stiegmann</a:t>
            </a:r>
          </a:p>
        </p:txBody>
      </p:sp>
    </p:spTree>
    <p:extLst>
      <p:ext uri="{BB962C8B-B14F-4D97-AF65-F5344CB8AC3E}">
        <p14:creationId xmlns:p14="http://schemas.microsoft.com/office/powerpoint/2010/main" val="1551571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7C4B065EC32DC42BAE2E10BA7DA0BA0" ma:contentTypeVersion="14" ma:contentTypeDescription="Create a new document." ma:contentTypeScope="" ma:versionID="17dbb14cde480ab619025d90d678358d">
  <xsd:schema xmlns:xsd="http://www.w3.org/2001/XMLSchema" xmlns:xs="http://www.w3.org/2001/XMLSchema" xmlns:p="http://schemas.microsoft.com/office/2006/metadata/properties" xmlns:ns3="2df6406d-9e03-4420-b31d-d27223b5bbf1" xmlns:ns4="f6d0160e-59b6-4353-bb7b-0bb285324202" targetNamespace="http://schemas.microsoft.com/office/2006/metadata/properties" ma:root="true" ma:fieldsID="954f7fc501e6536d5193afc8ca42b522" ns3:_="" ns4:_="">
    <xsd:import namespace="2df6406d-9e03-4420-b31d-d27223b5bbf1"/>
    <xsd:import namespace="f6d0160e-59b6-4353-bb7b-0bb28532420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f6406d-9e03-4420-b31d-d27223b5bb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6d0160e-59b6-4353-bb7b-0bb28532420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2587A9-AFFD-4AAB-B1FA-F52D360D1594}">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2df6406d-9e03-4420-b31d-d27223b5bbf1"/>
    <ds:schemaRef ds:uri="http://schemas.microsoft.com/office/infopath/2007/PartnerControls"/>
    <ds:schemaRef ds:uri="http://purl.org/dc/elements/1.1/"/>
    <ds:schemaRef ds:uri="f6d0160e-59b6-4353-bb7b-0bb285324202"/>
    <ds:schemaRef ds:uri="http://www.w3.org/XML/1998/namespace"/>
    <ds:schemaRef ds:uri="http://purl.org/dc/dcmitype/"/>
  </ds:schemaRefs>
</ds:datastoreItem>
</file>

<file path=customXml/itemProps2.xml><?xml version="1.0" encoding="utf-8"?>
<ds:datastoreItem xmlns:ds="http://schemas.openxmlformats.org/officeDocument/2006/customXml" ds:itemID="{647B1ACF-D454-43AE-B829-44FC71848D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f6406d-9e03-4420-b31d-d27223b5bbf1"/>
    <ds:schemaRef ds:uri="f6d0160e-59b6-4353-bb7b-0bb2853242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C018B8-F869-4643-9A7A-619B31C3D8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2568</TotalTime>
  <Words>3159</Words>
  <Application>Microsoft Office PowerPoint</Application>
  <PresentationFormat>Widescreen</PresentationFormat>
  <Paragraphs>276</Paragraphs>
  <Slides>32</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1" baseType="lpstr">
      <vt:lpstr>Arial</vt:lpstr>
      <vt:lpstr>Arial Narrow</vt:lpstr>
      <vt:lpstr>Calibri</vt:lpstr>
      <vt:lpstr>Calibri Light</vt:lpstr>
      <vt:lpstr>Candara</vt:lpstr>
      <vt:lpstr>Georgia</vt:lpstr>
      <vt:lpstr>Wingdings</vt:lpstr>
      <vt:lpstr>Office Theme</vt:lpstr>
      <vt:lpstr>Microsoft 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(Rebecca) Steenburg</dc:creator>
  <cp:lastModifiedBy>Isabel Fabela</cp:lastModifiedBy>
  <cp:revision>135</cp:revision>
  <dcterms:created xsi:type="dcterms:W3CDTF">2022-03-07T19:09:14Z</dcterms:created>
  <dcterms:modified xsi:type="dcterms:W3CDTF">2024-05-16T15:28:23Z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0x010100C7C4B065EC32DC42BAE2E10BA7DA0BA0</vt:lpwstr>
  </property>
</Properties>
</file>