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466" r:id="rId2"/>
    <p:sldId id="256" r:id="rId3"/>
    <p:sldId id="457" r:id="rId4"/>
    <p:sldId id="257" r:id="rId5"/>
    <p:sldId id="258" r:id="rId6"/>
    <p:sldId id="259" r:id="rId7"/>
    <p:sldId id="260" r:id="rId8"/>
    <p:sldId id="261" r:id="rId9"/>
    <p:sldId id="262" r:id="rId10"/>
    <p:sldId id="263" r:id="rId11"/>
    <p:sldId id="461" r:id="rId12"/>
    <p:sldId id="460" r:id="rId13"/>
    <p:sldId id="266" r:id="rId14"/>
    <p:sldId id="265" r:id="rId15"/>
    <p:sldId id="264" r:id="rId16"/>
    <p:sldId id="463" r:id="rId17"/>
    <p:sldId id="464" r:id="rId18"/>
    <p:sldId id="465" r:id="rId19"/>
    <p:sldId id="268" r:id="rId20"/>
    <p:sldId id="458" r:id="rId21"/>
    <p:sldId id="459" r:id="rId22"/>
    <p:sldId id="462" r:id="rId23"/>
    <p:sldId id="46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A38E49-11F5-4FC2-84EF-7D12FEED2F82}" v="4" dt="2024-09-05T17:40:56.6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76461" autoAdjust="0"/>
  </p:normalViewPr>
  <p:slideViewPr>
    <p:cSldViewPr snapToGrid="0">
      <p:cViewPr varScale="1">
        <p:scale>
          <a:sx n="84" d="100"/>
          <a:sy n="84" d="100"/>
        </p:scale>
        <p:origin x="17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4FDFD-3268-41A6-A123-755BC22A2C42}" type="datetimeFigureOut">
              <a:rPr lang="en-US" smtClean="0"/>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384D8-705B-4300-8A59-2DFC9A7FF6D8}" type="slidenum">
              <a:rPr lang="en-US" smtClean="0"/>
              <a:t>‹#›</a:t>
            </a:fld>
            <a:endParaRPr lang="en-US"/>
          </a:p>
        </p:txBody>
      </p:sp>
    </p:spTree>
    <p:extLst>
      <p:ext uri="{BB962C8B-B14F-4D97-AF65-F5344CB8AC3E}">
        <p14:creationId xmlns:p14="http://schemas.microsoft.com/office/powerpoint/2010/main" val="2050117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Characteristics of a Scientific Poster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Organized, clean, simple design.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Focused on one specific research topic that can be explained in 5-15 minutes.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Contains a Title, Authors, Abstract, Introduction, Materials &amp; Methods, Results, Discussion, References and Acknowledgements.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Has four to 6 high-resolution figures and/or tables that describe the research in detail.</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Contains minimal text, with figures and tables being the main focus.</a:t>
            </a:r>
          </a:p>
        </p:txBody>
      </p:sp>
      <p:sp>
        <p:nvSpPr>
          <p:cNvPr id="4" name="Slide Number Placeholder 3"/>
          <p:cNvSpPr>
            <a:spLocks noGrp="1"/>
          </p:cNvSpPr>
          <p:nvPr>
            <p:ph type="sldNum" sz="quarter" idx="5"/>
          </p:nvPr>
        </p:nvSpPr>
        <p:spPr/>
        <p:txBody>
          <a:bodyPr/>
          <a:lstStyle/>
          <a:p>
            <a:fld id="{E1E384D8-705B-4300-8A59-2DFC9A7FF6D8}" type="slidenum">
              <a:rPr lang="en-US" smtClean="0"/>
              <a:t>4</a:t>
            </a:fld>
            <a:endParaRPr lang="en-US"/>
          </a:p>
        </p:txBody>
      </p:sp>
    </p:spTree>
    <p:extLst>
      <p:ext uri="{BB962C8B-B14F-4D97-AF65-F5344CB8AC3E}">
        <p14:creationId xmlns:p14="http://schemas.microsoft.com/office/powerpoint/2010/main" val="1790751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Rubric for evaluating RVU’s Annual Research Day poster. Continued on the next slide.</a:t>
            </a:r>
          </a:p>
        </p:txBody>
      </p:sp>
      <p:sp>
        <p:nvSpPr>
          <p:cNvPr id="4" name="Slide Number Placeholder 3"/>
          <p:cNvSpPr>
            <a:spLocks noGrp="1"/>
          </p:cNvSpPr>
          <p:nvPr>
            <p:ph type="sldNum" sz="quarter" idx="5"/>
          </p:nvPr>
        </p:nvSpPr>
        <p:spPr/>
        <p:txBody>
          <a:bodyPr/>
          <a:lstStyle/>
          <a:p>
            <a:fld id="{E1E384D8-705B-4300-8A59-2DFC9A7FF6D8}" type="slidenum">
              <a:rPr lang="en-US" smtClean="0"/>
              <a:t>13</a:t>
            </a:fld>
            <a:endParaRPr lang="en-US"/>
          </a:p>
        </p:txBody>
      </p:sp>
    </p:spTree>
    <p:extLst>
      <p:ext uri="{BB962C8B-B14F-4D97-AF65-F5344CB8AC3E}">
        <p14:creationId xmlns:p14="http://schemas.microsoft.com/office/powerpoint/2010/main" val="4203598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Rubric for evaluating RVU’s Annual Research Day posters.</a:t>
            </a:r>
          </a:p>
        </p:txBody>
      </p:sp>
      <p:sp>
        <p:nvSpPr>
          <p:cNvPr id="4" name="Slide Number Placeholder 3"/>
          <p:cNvSpPr>
            <a:spLocks noGrp="1"/>
          </p:cNvSpPr>
          <p:nvPr>
            <p:ph type="sldNum" sz="quarter" idx="5"/>
          </p:nvPr>
        </p:nvSpPr>
        <p:spPr/>
        <p:txBody>
          <a:bodyPr/>
          <a:lstStyle/>
          <a:p>
            <a:fld id="{E1E384D8-705B-4300-8A59-2DFC9A7FF6D8}" type="slidenum">
              <a:rPr lang="en-US" smtClean="0"/>
              <a:t>14</a:t>
            </a:fld>
            <a:endParaRPr lang="en-US"/>
          </a:p>
        </p:txBody>
      </p:sp>
    </p:spTree>
    <p:extLst>
      <p:ext uri="{BB962C8B-B14F-4D97-AF65-F5344CB8AC3E}">
        <p14:creationId xmlns:p14="http://schemas.microsoft.com/office/powerpoint/2010/main" val="2298531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Congratulations, your paper is accepted in the research conference! Now what!?! Here are the three steps to help you organize your oral presentation.</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1E384D8-705B-4300-8A59-2DFC9A7FF6D8}" type="slidenum">
              <a:rPr lang="en-US" smtClean="0"/>
              <a:t>15</a:t>
            </a:fld>
            <a:endParaRPr lang="en-US"/>
          </a:p>
        </p:txBody>
      </p:sp>
    </p:spTree>
    <p:extLst>
      <p:ext uri="{BB962C8B-B14F-4D97-AF65-F5344CB8AC3E}">
        <p14:creationId xmlns:p14="http://schemas.microsoft.com/office/powerpoint/2010/main" val="1083454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1E384D8-705B-4300-8A59-2DFC9A7FF6D8}" type="slidenum">
              <a:rPr lang="en-US" smtClean="0"/>
              <a:t>16</a:t>
            </a:fld>
            <a:endParaRPr lang="en-US"/>
          </a:p>
        </p:txBody>
      </p:sp>
    </p:spTree>
    <p:extLst>
      <p:ext uri="{BB962C8B-B14F-4D97-AF65-F5344CB8AC3E}">
        <p14:creationId xmlns:p14="http://schemas.microsoft.com/office/powerpoint/2010/main" val="1428461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E384D8-705B-4300-8A59-2DFC9A7FF6D8}" type="slidenum">
              <a:rPr lang="en-US" smtClean="0"/>
              <a:t>17</a:t>
            </a:fld>
            <a:endParaRPr lang="en-US"/>
          </a:p>
        </p:txBody>
      </p:sp>
    </p:spTree>
    <p:extLst>
      <p:ext uri="{BB962C8B-B14F-4D97-AF65-F5344CB8AC3E}">
        <p14:creationId xmlns:p14="http://schemas.microsoft.com/office/powerpoint/2010/main" val="1340826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1E384D8-705B-4300-8A59-2DFC9A7FF6D8}" type="slidenum">
              <a:rPr lang="en-US" smtClean="0"/>
              <a:t>18</a:t>
            </a:fld>
            <a:endParaRPr lang="en-US"/>
          </a:p>
        </p:txBody>
      </p:sp>
    </p:spTree>
    <p:extLst>
      <p:ext uri="{BB962C8B-B14F-4D97-AF65-F5344CB8AC3E}">
        <p14:creationId xmlns:p14="http://schemas.microsoft.com/office/powerpoint/2010/main" val="2251115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E384D8-705B-4300-8A59-2DFC9A7FF6D8}" type="slidenum">
              <a:rPr lang="en-US" smtClean="0"/>
              <a:t>19</a:t>
            </a:fld>
            <a:endParaRPr lang="en-US"/>
          </a:p>
        </p:txBody>
      </p:sp>
    </p:spTree>
    <p:extLst>
      <p:ext uri="{BB962C8B-B14F-4D97-AF65-F5344CB8AC3E}">
        <p14:creationId xmlns:p14="http://schemas.microsoft.com/office/powerpoint/2010/main" val="1137942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E384D8-705B-4300-8A59-2DFC9A7FF6D8}" type="slidenum">
              <a:rPr lang="en-US" smtClean="0"/>
              <a:t>20</a:t>
            </a:fld>
            <a:endParaRPr lang="en-US"/>
          </a:p>
        </p:txBody>
      </p:sp>
    </p:spTree>
    <p:extLst>
      <p:ext uri="{BB962C8B-B14F-4D97-AF65-F5344CB8AC3E}">
        <p14:creationId xmlns:p14="http://schemas.microsoft.com/office/powerpoint/2010/main" val="2885815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E384D8-705B-4300-8A59-2DFC9A7FF6D8}" type="slidenum">
              <a:rPr lang="en-US" smtClean="0"/>
              <a:t>21</a:t>
            </a:fld>
            <a:endParaRPr lang="en-US"/>
          </a:p>
        </p:txBody>
      </p:sp>
    </p:spTree>
    <p:extLst>
      <p:ext uri="{BB962C8B-B14F-4D97-AF65-F5344CB8AC3E}">
        <p14:creationId xmlns:p14="http://schemas.microsoft.com/office/powerpoint/2010/main" val="155219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kern="1200" dirty="0">
                <a:solidFill>
                  <a:schemeClr val="tx1"/>
                </a:solidFill>
                <a:effectLst/>
                <a:latin typeface="+mn-lt"/>
                <a:ea typeface="+mn-ea"/>
                <a:cs typeface="+mn-cs"/>
              </a:rPr>
              <a:t>Make it easy for your audience so don’t do the following:</a:t>
            </a:r>
          </a:p>
          <a:p>
            <a:pPr marL="228600" indent="-228600">
              <a:buAutoNum type="arabicParenR"/>
            </a:pPr>
            <a:endParaRPr lang="en-US" sz="1200" b="0" i="0" kern="1200" dirty="0">
              <a:solidFill>
                <a:schemeClr val="tx1"/>
              </a:solidFill>
              <a:effectLst/>
              <a:latin typeface="+mn-lt"/>
              <a:ea typeface="+mn-ea"/>
              <a:cs typeface="+mn-cs"/>
            </a:endParaRPr>
          </a:p>
          <a:p>
            <a:pPr>
              <a:buFont typeface="+mj-lt"/>
              <a:buAutoNum type="arabicPeriod"/>
            </a:pPr>
            <a:r>
              <a:rPr lang="en-US" sz="1200" dirty="0"/>
              <a:t>TOO MUCH information (e.g., loads of text)</a:t>
            </a:r>
          </a:p>
          <a:p>
            <a:pPr>
              <a:buFont typeface="+mj-lt"/>
              <a:buAutoNum type="arabicPeriod"/>
            </a:pPr>
            <a:r>
              <a:rPr lang="en-US" sz="1200" dirty="0"/>
              <a:t> </a:t>
            </a:r>
            <a:r>
              <a:rPr lang="en-US" sz="800" dirty="0"/>
              <a:t>too small of text</a:t>
            </a:r>
          </a:p>
          <a:p>
            <a:pPr>
              <a:buFont typeface="+mj-lt"/>
              <a:buAutoNum type="arabicPeriod"/>
            </a:pPr>
            <a:r>
              <a:rPr lang="en-US" sz="1200" dirty="0"/>
              <a:t> low-resolution figures</a:t>
            </a:r>
          </a:p>
          <a:p>
            <a:pPr>
              <a:buFont typeface="+mj-lt"/>
              <a:buAutoNum type="arabicPeriod"/>
            </a:pPr>
            <a:r>
              <a:rPr lang="en-US" sz="1200" dirty="0"/>
              <a:t> names of participants (or other HPI)</a:t>
            </a:r>
            <a:endParaRPr lang="en-US" sz="1200" dirty="0">
              <a:highlight>
                <a:srgbClr val="FFFF00"/>
              </a:highlight>
            </a:endParaRPr>
          </a:p>
          <a:p>
            <a:pPr>
              <a:buFont typeface="+mj-lt"/>
              <a:buAutoNum type="arabicPeriod"/>
            </a:pPr>
            <a:r>
              <a:rPr lang="en-US" sz="1200" dirty="0"/>
              <a:t> </a:t>
            </a:r>
            <a:r>
              <a:rPr lang="en-US" sz="1200" dirty="0">
                <a:highlight>
                  <a:srgbClr val="FFFF00"/>
                </a:highlight>
              </a:rPr>
              <a:t>poor contrast between background and text</a:t>
            </a:r>
          </a:p>
          <a:p>
            <a:pPr>
              <a:buFont typeface="+mj-lt"/>
              <a:buAutoNum type="arabicPeriod"/>
            </a:pPr>
            <a:endParaRPr lang="en-US" sz="1200" dirty="0">
              <a:highlight>
                <a:srgbClr val="FFFF00"/>
              </a:highlight>
            </a:endParaRPr>
          </a:p>
          <a:p>
            <a:pPr>
              <a:buFont typeface="+mj-lt"/>
              <a:buNone/>
            </a:pPr>
            <a:r>
              <a:rPr lang="en-US" sz="1200" dirty="0">
                <a:highlight>
                  <a:srgbClr val="FFFF00"/>
                </a:highlight>
              </a:rPr>
              <a:t>The next set of slides include the 6 steps to an excellent poster.</a:t>
            </a:r>
          </a:p>
        </p:txBody>
      </p:sp>
      <p:sp>
        <p:nvSpPr>
          <p:cNvPr id="4" name="Slide Number Placeholder 3"/>
          <p:cNvSpPr>
            <a:spLocks noGrp="1"/>
          </p:cNvSpPr>
          <p:nvPr>
            <p:ph type="sldNum" sz="quarter" idx="5"/>
          </p:nvPr>
        </p:nvSpPr>
        <p:spPr/>
        <p:txBody>
          <a:bodyPr/>
          <a:lstStyle/>
          <a:p>
            <a:fld id="{E1E384D8-705B-4300-8A59-2DFC9A7FF6D8}" type="slidenum">
              <a:rPr lang="en-US" smtClean="0"/>
              <a:t>5</a:t>
            </a:fld>
            <a:endParaRPr lang="en-US"/>
          </a:p>
        </p:txBody>
      </p:sp>
    </p:spTree>
    <p:extLst>
      <p:ext uri="{BB962C8B-B14F-4D97-AF65-F5344CB8AC3E}">
        <p14:creationId xmlns:p14="http://schemas.microsoft.com/office/powerpoint/2010/main" val="1456617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Step one: make it easy to read for your audience. </a:t>
            </a:r>
          </a:p>
        </p:txBody>
      </p:sp>
      <p:sp>
        <p:nvSpPr>
          <p:cNvPr id="4" name="Slide Number Placeholder 3"/>
          <p:cNvSpPr>
            <a:spLocks noGrp="1"/>
          </p:cNvSpPr>
          <p:nvPr>
            <p:ph type="sldNum" sz="quarter" idx="5"/>
          </p:nvPr>
        </p:nvSpPr>
        <p:spPr/>
        <p:txBody>
          <a:bodyPr/>
          <a:lstStyle/>
          <a:p>
            <a:fld id="{E1E384D8-705B-4300-8A59-2DFC9A7FF6D8}" type="slidenum">
              <a:rPr lang="en-US" smtClean="0"/>
              <a:t>6</a:t>
            </a:fld>
            <a:endParaRPr lang="en-US"/>
          </a:p>
        </p:txBody>
      </p:sp>
    </p:spTree>
    <p:extLst>
      <p:ext uri="{BB962C8B-B14F-4D97-AF65-F5344CB8AC3E}">
        <p14:creationId xmlns:p14="http://schemas.microsoft.com/office/powerpoint/2010/main" val="3368590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2: make a story that flows and not jumps from one part of the poster to another.</a:t>
            </a:r>
          </a:p>
        </p:txBody>
      </p:sp>
      <p:sp>
        <p:nvSpPr>
          <p:cNvPr id="4" name="Slide Number Placeholder 3"/>
          <p:cNvSpPr>
            <a:spLocks noGrp="1"/>
          </p:cNvSpPr>
          <p:nvPr>
            <p:ph type="sldNum" sz="quarter" idx="5"/>
          </p:nvPr>
        </p:nvSpPr>
        <p:spPr/>
        <p:txBody>
          <a:bodyPr/>
          <a:lstStyle/>
          <a:p>
            <a:fld id="{E1E384D8-705B-4300-8A59-2DFC9A7FF6D8}" type="slidenum">
              <a:rPr lang="en-US" smtClean="0"/>
              <a:t>7</a:t>
            </a:fld>
            <a:endParaRPr lang="en-US"/>
          </a:p>
        </p:txBody>
      </p:sp>
    </p:spTree>
    <p:extLst>
      <p:ext uri="{BB962C8B-B14F-4D97-AF65-F5344CB8AC3E}">
        <p14:creationId xmlns:p14="http://schemas.microsoft.com/office/powerpoint/2010/main" val="2050427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Step 3: allow your poster to breathe! Meaning don’t be afraid of negative space.</a:t>
            </a:r>
          </a:p>
        </p:txBody>
      </p:sp>
      <p:sp>
        <p:nvSpPr>
          <p:cNvPr id="4" name="Slide Number Placeholder 3"/>
          <p:cNvSpPr>
            <a:spLocks noGrp="1"/>
          </p:cNvSpPr>
          <p:nvPr>
            <p:ph type="sldNum" sz="quarter" idx="5"/>
          </p:nvPr>
        </p:nvSpPr>
        <p:spPr/>
        <p:txBody>
          <a:bodyPr/>
          <a:lstStyle/>
          <a:p>
            <a:fld id="{E1E384D8-705B-4300-8A59-2DFC9A7FF6D8}" type="slidenum">
              <a:rPr lang="en-US" smtClean="0"/>
              <a:t>8</a:t>
            </a:fld>
            <a:endParaRPr lang="en-US"/>
          </a:p>
        </p:txBody>
      </p:sp>
    </p:spTree>
    <p:extLst>
      <p:ext uri="{BB962C8B-B14F-4D97-AF65-F5344CB8AC3E}">
        <p14:creationId xmlns:p14="http://schemas.microsoft.com/office/powerpoint/2010/main" val="2923872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Step 4: choose a color palette that has high contrast from your background</a:t>
            </a:r>
          </a:p>
        </p:txBody>
      </p:sp>
      <p:sp>
        <p:nvSpPr>
          <p:cNvPr id="4" name="Slide Number Placeholder 3"/>
          <p:cNvSpPr>
            <a:spLocks noGrp="1"/>
          </p:cNvSpPr>
          <p:nvPr>
            <p:ph type="sldNum" sz="quarter" idx="5"/>
          </p:nvPr>
        </p:nvSpPr>
        <p:spPr/>
        <p:txBody>
          <a:bodyPr/>
          <a:lstStyle/>
          <a:p>
            <a:fld id="{E1E384D8-705B-4300-8A59-2DFC9A7FF6D8}" type="slidenum">
              <a:rPr lang="en-US" smtClean="0"/>
              <a:t>9</a:t>
            </a:fld>
            <a:endParaRPr lang="en-US"/>
          </a:p>
        </p:txBody>
      </p:sp>
    </p:spTree>
    <p:extLst>
      <p:ext uri="{BB962C8B-B14F-4D97-AF65-F5344CB8AC3E}">
        <p14:creationId xmlns:p14="http://schemas.microsoft.com/office/powerpoint/2010/main" val="436031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Step 5: Font style and size matter! </a:t>
            </a:r>
          </a:p>
        </p:txBody>
      </p:sp>
      <p:sp>
        <p:nvSpPr>
          <p:cNvPr id="4" name="Slide Number Placeholder 3"/>
          <p:cNvSpPr>
            <a:spLocks noGrp="1"/>
          </p:cNvSpPr>
          <p:nvPr>
            <p:ph type="sldNum" sz="quarter" idx="5"/>
          </p:nvPr>
        </p:nvSpPr>
        <p:spPr/>
        <p:txBody>
          <a:bodyPr/>
          <a:lstStyle/>
          <a:p>
            <a:fld id="{E1E384D8-705B-4300-8A59-2DFC9A7FF6D8}" type="slidenum">
              <a:rPr lang="en-US" smtClean="0"/>
              <a:t>10</a:t>
            </a:fld>
            <a:endParaRPr lang="en-US"/>
          </a:p>
        </p:txBody>
      </p:sp>
    </p:spTree>
    <p:extLst>
      <p:ext uri="{BB962C8B-B14F-4D97-AF65-F5344CB8AC3E}">
        <p14:creationId xmlns:p14="http://schemas.microsoft.com/office/powerpoint/2010/main" val="1425352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Step 6: Last items to remember. Your title and abstract should attract visitors, thus, make them easy to understand.</a:t>
            </a:r>
          </a:p>
        </p:txBody>
      </p:sp>
      <p:sp>
        <p:nvSpPr>
          <p:cNvPr id="4" name="Slide Number Placeholder 3"/>
          <p:cNvSpPr>
            <a:spLocks noGrp="1"/>
          </p:cNvSpPr>
          <p:nvPr>
            <p:ph type="sldNum" sz="quarter" idx="5"/>
          </p:nvPr>
        </p:nvSpPr>
        <p:spPr/>
        <p:txBody>
          <a:bodyPr/>
          <a:lstStyle/>
          <a:p>
            <a:fld id="{E1E384D8-705B-4300-8A59-2DFC9A7FF6D8}" type="slidenum">
              <a:rPr lang="en-US" smtClean="0"/>
              <a:t>11</a:t>
            </a:fld>
            <a:endParaRPr lang="en-US"/>
          </a:p>
        </p:txBody>
      </p:sp>
    </p:spTree>
    <p:extLst>
      <p:ext uri="{BB962C8B-B14F-4D97-AF65-F5344CB8AC3E}">
        <p14:creationId xmlns:p14="http://schemas.microsoft.com/office/powerpoint/2010/main" val="345523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template for your use that was created by RVU’s Print Services. The text within this template, tells you what should be included.</a:t>
            </a:r>
          </a:p>
          <a:p>
            <a:endParaRPr lang="en-US" dirty="0"/>
          </a:p>
          <a:p>
            <a:r>
              <a:rPr lang="en-US" dirty="0"/>
              <a:t>You can find it on the Print Center’s Website. I personally prefer just three columns so that it doesn’t look cluttered. I suggest merging the middle two columns into one for visual appearance.</a:t>
            </a:r>
          </a:p>
        </p:txBody>
      </p:sp>
      <p:sp>
        <p:nvSpPr>
          <p:cNvPr id="4" name="Slide Number Placeholder 3"/>
          <p:cNvSpPr>
            <a:spLocks noGrp="1"/>
          </p:cNvSpPr>
          <p:nvPr>
            <p:ph type="sldNum" sz="quarter" idx="5"/>
          </p:nvPr>
        </p:nvSpPr>
        <p:spPr/>
        <p:txBody>
          <a:bodyPr/>
          <a:lstStyle/>
          <a:p>
            <a:fld id="{E1E384D8-705B-4300-8A59-2DFC9A7FF6D8}" type="slidenum">
              <a:rPr lang="en-US" smtClean="0"/>
              <a:t>12</a:t>
            </a:fld>
            <a:endParaRPr lang="en-US"/>
          </a:p>
        </p:txBody>
      </p:sp>
    </p:spTree>
    <p:extLst>
      <p:ext uri="{BB962C8B-B14F-4D97-AF65-F5344CB8AC3E}">
        <p14:creationId xmlns:p14="http://schemas.microsoft.com/office/powerpoint/2010/main" val="1896160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9/5/2024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9/5/2024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9/5/2024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printcenter.rvu.edu/"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colinpurrington.com/tips/poster-design/" TargetMode="External"/><Relationship Id="rId2" Type="http://schemas.openxmlformats.org/officeDocument/2006/relationships/hyperlink" Target="https://ohiostate.pressbooks.pub/scientificposterguide/chapter/scientific-posters/" TargetMode="External"/><Relationship Id="rId1" Type="http://schemas.openxmlformats.org/officeDocument/2006/relationships/slideLayout" Target="../slideLayouts/slideLayout2.xml"/><Relationship Id="rId5" Type="http://schemas.openxmlformats.org/officeDocument/2006/relationships/hyperlink" Target="https://guides.nyu.edu/posters" TargetMode="External"/><Relationship Id="rId4" Type="http://schemas.openxmlformats.org/officeDocument/2006/relationships/hyperlink" Target="https://owl.purdue.edu/owl/general_writing/common_writing_assignments/research_posters/research_poster_overview%20.html"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38988-72A1-4A75-1A35-5086F0354DEB}"/>
              </a:ext>
            </a:extLst>
          </p:cNvPr>
          <p:cNvSpPr>
            <a:spLocks noGrp="1"/>
          </p:cNvSpPr>
          <p:nvPr>
            <p:ph type="ctrTitle"/>
          </p:nvPr>
        </p:nvSpPr>
        <p:spPr>
          <a:xfrm>
            <a:off x="810002" y="639097"/>
            <a:ext cx="4961534" cy="3781101"/>
          </a:xfrm>
        </p:spPr>
        <p:txBody>
          <a:bodyPr>
            <a:normAutofit/>
          </a:bodyPr>
          <a:lstStyle/>
          <a:p>
            <a:r>
              <a:rPr lang="en-US" sz="5000"/>
              <a:t>Pre-survey: Please complete before we start.</a:t>
            </a:r>
          </a:p>
        </p:txBody>
      </p:sp>
      <p:sp>
        <p:nvSpPr>
          <p:cNvPr id="3" name="Subtitle 2">
            <a:extLst>
              <a:ext uri="{FF2B5EF4-FFF2-40B4-BE49-F238E27FC236}">
                <a16:creationId xmlns:a16="http://schemas.microsoft.com/office/drawing/2014/main" id="{A7CA1FDE-DAA7-D279-DC52-B19F0F366471}"/>
              </a:ext>
            </a:extLst>
          </p:cNvPr>
          <p:cNvSpPr>
            <a:spLocks noGrp="1"/>
          </p:cNvSpPr>
          <p:nvPr>
            <p:ph type="subTitle" idx="1"/>
          </p:nvPr>
        </p:nvSpPr>
        <p:spPr>
          <a:xfrm>
            <a:off x="1639739" y="5467110"/>
            <a:ext cx="1916266" cy="785656"/>
          </a:xfrm>
        </p:spPr>
        <p:txBody>
          <a:bodyPr>
            <a:normAutofit/>
          </a:bodyPr>
          <a:lstStyle/>
          <a:p>
            <a:r>
              <a:rPr lang="en-US" sz="2400" dirty="0"/>
              <a:t>Thank you!</a:t>
            </a:r>
          </a:p>
        </p:txBody>
      </p:sp>
      <p:pic>
        <p:nvPicPr>
          <p:cNvPr id="5" name="Picture 4">
            <a:extLst>
              <a:ext uri="{FF2B5EF4-FFF2-40B4-BE49-F238E27FC236}">
                <a16:creationId xmlns:a16="http://schemas.microsoft.com/office/drawing/2014/main" id="{85A2EB9F-D232-7782-0118-D81DF67AC83F}"/>
              </a:ext>
            </a:extLst>
          </p:cNvPr>
          <p:cNvPicPr>
            <a:picLocks noChangeAspect="1"/>
          </p:cNvPicPr>
          <p:nvPr/>
        </p:nvPicPr>
        <p:blipFill>
          <a:blip r:embed="rId2"/>
          <a:srcRect l="5591" r="5591"/>
          <a:stretch/>
        </p:blipFill>
        <p:spPr>
          <a:xfrm>
            <a:off x="6100916" y="10"/>
            <a:ext cx="6091084" cy="6857990"/>
          </a:xfrm>
          <a:prstGeom prst="rect">
            <a:avLst/>
          </a:prstGeom>
        </p:spPr>
      </p:pic>
    </p:spTree>
    <p:extLst>
      <p:ext uri="{BB962C8B-B14F-4D97-AF65-F5344CB8AC3E}">
        <p14:creationId xmlns:p14="http://schemas.microsoft.com/office/powerpoint/2010/main" val="315504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D0E6373-421C-4803-83CD-1F84722B6C3C}"/>
              </a:ext>
            </a:extLst>
          </p:cNvPr>
          <p:cNvSpPr/>
          <p:nvPr/>
        </p:nvSpPr>
        <p:spPr>
          <a:xfrm>
            <a:off x="417689" y="509411"/>
            <a:ext cx="1704622" cy="1713089"/>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5</a:t>
            </a:r>
          </a:p>
        </p:txBody>
      </p:sp>
      <p:sp>
        <p:nvSpPr>
          <p:cNvPr id="5" name="Rectangle: Rounded Corners 4">
            <a:extLst>
              <a:ext uri="{FF2B5EF4-FFF2-40B4-BE49-F238E27FC236}">
                <a16:creationId xmlns:a16="http://schemas.microsoft.com/office/drawing/2014/main" id="{64F65857-D2D2-4FD6-A768-86042526DFC9}"/>
              </a:ext>
            </a:extLst>
          </p:cNvPr>
          <p:cNvSpPr/>
          <p:nvPr/>
        </p:nvSpPr>
        <p:spPr>
          <a:xfrm>
            <a:off x="2190045" y="711200"/>
            <a:ext cx="9561688" cy="1354667"/>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FONT SIZE &amp; STYLE MATTER</a:t>
            </a:r>
          </a:p>
        </p:txBody>
      </p:sp>
      <p:sp>
        <p:nvSpPr>
          <p:cNvPr id="6" name="Content Placeholder 2">
            <a:extLst>
              <a:ext uri="{FF2B5EF4-FFF2-40B4-BE49-F238E27FC236}">
                <a16:creationId xmlns:a16="http://schemas.microsoft.com/office/drawing/2014/main" id="{4B7AC370-937D-42EC-A442-BB044A6D5F3B}"/>
              </a:ext>
            </a:extLst>
          </p:cNvPr>
          <p:cNvSpPr txBox="1">
            <a:spLocks/>
          </p:cNvSpPr>
          <p:nvPr/>
        </p:nvSpPr>
        <p:spPr>
          <a:xfrm>
            <a:off x="819150" y="2788356"/>
            <a:ext cx="10553700" cy="3636963"/>
          </a:xfrm>
          <a:prstGeom prst="rect">
            <a:avLst/>
          </a:prstGeom>
          <a:noFill/>
          <a:ln>
            <a:noFill/>
          </a:ln>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Clr>
                <a:schemeClr val="accent5"/>
              </a:buClr>
            </a:pPr>
            <a:r>
              <a:rPr lang="en-US" sz="2800" dirty="0"/>
              <a:t> general rule: everything should be visible from 6’ away</a:t>
            </a:r>
          </a:p>
          <a:p>
            <a:pPr>
              <a:buClr>
                <a:schemeClr val="accent5"/>
              </a:buClr>
            </a:pPr>
            <a:r>
              <a:rPr lang="en-US" sz="2800" dirty="0"/>
              <a:t> text should be 24 points or larger</a:t>
            </a:r>
          </a:p>
          <a:p>
            <a:pPr>
              <a:buClr>
                <a:schemeClr val="accent5"/>
              </a:buClr>
            </a:pPr>
            <a:r>
              <a:rPr lang="en-US" sz="2800" dirty="0"/>
              <a:t> use one font style for the body and another for titles</a:t>
            </a:r>
          </a:p>
          <a:p>
            <a:pPr>
              <a:buClr>
                <a:schemeClr val="accent5"/>
              </a:buClr>
            </a:pPr>
            <a:r>
              <a:rPr lang="en-US" sz="2800" dirty="0"/>
              <a:t> use a professional font (e.g., </a:t>
            </a:r>
            <a:r>
              <a:rPr lang="en-US" sz="2800" dirty="0">
                <a:latin typeface="Comic Sans MS" panose="030F0702030302020204" pitchFamily="66" charset="0"/>
              </a:rPr>
              <a:t>no comic sans</a:t>
            </a:r>
            <a:r>
              <a:rPr lang="en-US" sz="2800" dirty="0"/>
              <a:t>)</a:t>
            </a:r>
          </a:p>
          <a:p>
            <a:pPr lvl="1">
              <a:buClr>
                <a:schemeClr val="accent5"/>
              </a:buClr>
            </a:pPr>
            <a:r>
              <a:rPr lang="en-US" sz="2600" dirty="0"/>
              <a:t> body = serif fonts (e.g., </a:t>
            </a:r>
            <a:r>
              <a:rPr lang="en-US" sz="2600" dirty="0">
                <a:latin typeface="Times New Roman" panose="02020603050405020304" pitchFamily="18" charset="0"/>
                <a:cs typeface="Times New Roman" panose="02020603050405020304" pitchFamily="18" charset="0"/>
              </a:rPr>
              <a:t>Times New Roman</a:t>
            </a:r>
            <a:r>
              <a:rPr lang="en-US" sz="2600" dirty="0"/>
              <a:t>)</a:t>
            </a:r>
          </a:p>
          <a:p>
            <a:pPr lvl="1">
              <a:buClr>
                <a:schemeClr val="accent5"/>
              </a:buClr>
            </a:pPr>
            <a:r>
              <a:rPr lang="en-US" sz="2600" dirty="0"/>
              <a:t> titles/headings = non-serif fonts (e.g., </a:t>
            </a:r>
            <a:r>
              <a:rPr lang="en-US" sz="2600" dirty="0">
                <a:latin typeface="Arial" panose="020B0604020202020204" pitchFamily="34" charset="0"/>
                <a:cs typeface="Arial" panose="020B0604020202020204" pitchFamily="34" charset="0"/>
              </a:rPr>
              <a:t>Arial</a:t>
            </a:r>
            <a:r>
              <a:rPr lang="en-US" sz="2600" dirty="0"/>
              <a:t>)</a:t>
            </a:r>
          </a:p>
          <a:p>
            <a:pPr marL="0" indent="0">
              <a:buClr>
                <a:schemeClr val="accent5"/>
              </a:buClr>
              <a:buNone/>
            </a:pPr>
            <a:endParaRPr lang="en-US" sz="2800" dirty="0"/>
          </a:p>
        </p:txBody>
      </p:sp>
    </p:spTree>
    <p:extLst>
      <p:ext uri="{BB962C8B-B14F-4D97-AF65-F5344CB8AC3E}">
        <p14:creationId xmlns:p14="http://schemas.microsoft.com/office/powerpoint/2010/main" val="428033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D0E6373-421C-4803-83CD-1F84722B6C3C}"/>
              </a:ext>
            </a:extLst>
          </p:cNvPr>
          <p:cNvSpPr/>
          <p:nvPr/>
        </p:nvSpPr>
        <p:spPr>
          <a:xfrm>
            <a:off x="417689" y="509411"/>
            <a:ext cx="1704622" cy="171308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6</a:t>
            </a:r>
          </a:p>
        </p:txBody>
      </p:sp>
      <p:sp>
        <p:nvSpPr>
          <p:cNvPr id="5" name="Rectangle: Rounded Corners 4">
            <a:extLst>
              <a:ext uri="{FF2B5EF4-FFF2-40B4-BE49-F238E27FC236}">
                <a16:creationId xmlns:a16="http://schemas.microsoft.com/office/drawing/2014/main" id="{64F65857-D2D2-4FD6-A768-86042526DFC9}"/>
              </a:ext>
            </a:extLst>
          </p:cNvPr>
          <p:cNvSpPr/>
          <p:nvPr/>
        </p:nvSpPr>
        <p:spPr>
          <a:xfrm>
            <a:off x="2190045" y="711200"/>
            <a:ext cx="9561688" cy="1354667"/>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LAST BITS</a:t>
            </a:r>
          </a:p>
        </p:txBody>
      </p:sp>
      <p:sp>
        <p:nvSpPr>
          <p:cNvPr id="6" name="Content Placeholder 2">
            <a:extLst>
              <a:ext uri="{FF2B5EF4-FFF2-40B4-BE49-F238E27FC236}">
                <a16:creationId xmlns:a16="http://schemas.microsoft.com/office/drawing/2014/main" id="{4B7AC370-937D-42EC-A442-BB044A6D5F3B}"/>
              </a:ext>
            </a:extLst>
          </p:cNvPr>
          <p:cNvSpPr txBox="1">
            <a:spLocks/>
          </p:cNvSpPr>
          <p:nvPr/>
        </p:nvSpPr>
        <p:spPr>
          <a:xfrm>
            <a:off x="819150" y="2457712"/>
            <a:ext cx="10553700" cy="3636963"/>
          </a:xfrm>
          <a:prstGeom prst="rect">
            <a:avLst/>
          </a:prstGeom>
          <a:noFill/>
          <a:ln>
            <a:noFill/>
          </a:ln>
          <a:effectLst>
            <a:outerShdw blurRad="50800" dir="14400000">
              <a:srgbClr val="000000">
                <a:alpha val="40000"/>
              </a:srgbClr>
            </a:outerShdw>
          </a:effectLst>
        </p:spPr>
        <p:txBody>
          <a:bodyPr vert="horz" lIns="91440" tIns="45720" rIns="91440" bIns="45720" rtlCol="0" anchor="ctr">
            <a:normAutofit fontScale="92500" lnSpcReduction="2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Clr>
                <a:schemeClr val="accent6"/>
              </a:buClr>
            </a:pPr>
            <a:r>
              <a:rPr lang="en-US" sz="2800" dirty="0"/>
              <a:t> think of a concise, interesting title to draw visitors</a:t>
            </a:r>
          </a:p>
          <a:p>
            <a:pPr>
              <a:buClr>
                <a:schemeClr val="accent6"/>
              </a:buClr>
            </a:pPr>
            <a:r>
              <a:rPr lang="en-US" sz="2800" dirty="0"/>
              <a:t> re-figure your figures</a:t>
            </a:r>
          </a:p>
          <a:p>
            <a:pPr lvl="1">
              <a:buClr>
                <a:schemeClr val="accent6"/>
              </a:buClr>
            </a:pPr>
            <a:r>
              <a:rPr lang="en-US" sz="2600" dirty="0"/>
              <a:t> add arrows to your figures to help your readers</a:t>
            </a:r>
            <a:br>
              <a:rPr lang="en-US" sz="2600" dirty="0"/>
            </a:br>
            <a:r>
              <a:rPr lang="en-US" sz="2600" dirty="0"/>
              <a:t> understand what is important</a:t>
            </a:r>
          </a:p>
          <a:p>
            <a:pPr lvl="1">
              <a:buClr>
                <a:schemeClr val="accent6"/>
              </a:buClr>
            </a:pPr>
            <a:r>
              <a:rPr lang="en-US" sz="2600" dirty="0"/>
              <a:t> add titles with more general words for non-experts</a:t>
            </a:r>
          </a:p>
          <a:p>
            <a:pPr lvl="1">
              <a:buClr>
                <a:schemeClr val="accent6"/>
              </a:buClr>
            </a:pPr>
            <a:r>
              <a:rPr lang="en-US" sz="2600" dirty="0"/>
              <a:t> include a summary figure for those passing by or who have</a:t>
            </a:r>
            <a:br>
              <a:rPr lang="en-US" sz="2600" dirty="0"/>
            </a:br>
            <a:r>
              <a:rPr lang="en-US" sz="2600" dirty="0"/>
              <a:t> little time to read</a:t>
            </a:r>
          </a:p>
          <a:p>
            <a:pPr>
              <a:buClr>
                <a:schemeClr val="accent6"/>
              </a:buClr>
            </a:pPr>
            <a:r>
              <a:rPr lang="en-US" sz="2800" dirty="0"/>
              <a:t> use a QR code for the references or only include the most</a:t>
            </a:r>
            <a:br>
              <a:rPr lang="en-US" sz="2800" dirty="0"/>
            </a:br>
            <a:r>
              <a:rPr lang="en-US" sz="2800" dirty="0"/>
              <a:t> important references on your poster (in a small font)</a:t>
            </a:r>
          </a:p>
        </p:txBody>
      </p:sp>
    </p:spTree>
    <p:extLst>
      <p:ext uri="{BB962C8B-B14F-4D97-AF65-F5344CB8AC3E}">
        <p14:creationId xmlns:p14="http://schemas.microsoft.com/office/powerpoint/2010/main" val="189797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32DFD2-C1CD-4DFC-9442-8BBBA859D3C2}"/>
              </a:ext>
            </a:extLst>
          </p:cNvPr>
          <p:cNvPicPr>
            <a:picLocks noChangeAspect="1"/>
          </p:cNvPicPr>
          <p:nvPr/>
        </p:nvPicPr>
        <p:blipFill>
          <a:blip r:embed="rId3"/>
          <a:stretch>
            <a:fillRect/>
          </a:stretch>
        </p:blipFill>
        <p:spPr>
          <a:xfrm>
            <a:off x="0" y="0"/>
            <a:ext cx="11315700" cy="6858000"/>
          </a:xfrm>
          <a:prstGeom prst="rect">
            <a:avLst/>
          </a:prstGeom>
        </p:spPr>
      </p:pic>
      <p:sp>
        <p:nvSpPr>
          <p:cNvPr id="4" name="TextBox 3">
            <a:extLst>
              <a:ext uri="{FF2B5EF4-FFF2-40B4-BE49-F238E27FC236}">
                <a16:creationId xmlns:a16="http://schemas.microsoft.com/office/drawing/2014/main" id="{143DDADA-21EE-4947-8DBE-FD4A770712FE}"/>
              </a:ext>
            </a:extLst>
          </p:cNvPr>
          <p:cNvSpPr txBox="1"/>
          <p:nvPr/>
        </p:nvSpPr>
        <p:spPr>
          <a:xfrm rot="16200000">
            <a:off x="9600683" y="3273647"/>
            <a:ext cx="4149515" cy="523220"/>
          </a:xfrm>
          <a:prstGeom prst="rect">
            <a:avLst/>
          </a:prstGeom>
          <a:noFill/>
        </p:spPr>
        <p:txBody>
          <a:bodyPr wrap="square" rtlCol="0">
            <a:spAutoFit/>
          </a:bodyPr>
          <a:lstStyle/>
          <a:p>
            <a:r>
              <a:rPr lang="en-US" sz="2800">
                <a:solidFill>
                  <a:srgbClr val="FFFF00"/>
                </a:solidFill>
                <a:hlinkClick r:id="rId4">
                  <a:extLst>
                    <a:ext uri="{A12FA001-AC4F-418D-AE19-62706E023703}">
                      <ahyp:hlinkClr xmlns:ahyp="http://schemas.microsoft.com/office/drawing/2018/hyperlinkcolor" val="tx"/>
                    </a:ext>
                  </a:extLst>
                </a:hlinkClick>
              </a:rPr>
              <a:t>link to RVU template</a:t>
            </a:r>
            <a:endParaRPr lang="en-US" sz="2800" dirty="0">
              <a:solidFill>
                <a:srgbClr val="FFFF00"/>
              </a:solidFill>
            </a:endParaRPr>
          </a:p>
        </p:txBody>
      </p:sp>
    </p:spTree>
    <p:extLst>
      <p:ext uri="{BB962C8B-B14F-4D97-AF65-F5344CB8AC3E}">
        <p14:creationId xmlns:p14="http://schemas.microsoft.com/office/powerpoint/2010/main" val="652976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9E50816-80B8-49F0-A8B4-D265C9FF22F1}"/>
              </a:ext>
            </a:extLst>
          </p:cNvPr>
          <p:cNvGraphicFramePr>
            <a:graphicFrameLocks noGrp="1"/>
          </p:cNvGraphicFramePr>
          <p:nvPr>
            <p:extLst>
              <p:ext uri="{D42A27DB-BD31-4B8C-83A1-F6EECF244321}">
                <p14:modId xmlns:p14="http://schemas.microsoft.com/office/powerpoint/2010/main" val="3791970441"/>
              </p:ext>
            </p:extLst>
          </p:nvPr>
        </p:nvGraphicFramePr>
        <p:xfrm>
          <a:off x="262890" y="148591"/>
          <a:ext cx="11681459" cy="6472575"/>
        </p:xfrm>
        <a:graphic>
          <a:graphicData uri="http://schemas.openxmlformats.org/drawingml/2006/table">
            <a:tbl>
              <a:tblPr firstRow="1" firstCol="1" bandRow="1">
                <a:tableStyleId>{5C22544A-7EE6-4342-B048-85BDC9FD1C3A}</a:tableStyleId>
              </a:tblPr>
              <a:tblGrid>
                <a:gridCol w="1808290">
                  <a:extLst>
                    <a:ext uri="{9D8B030D-6E8A-4147-A177-3AD203B41FA5}">
                      <a16:colId xmlns:a16="http://schemas.microsoft.com/office/drawing/2014/main" val="2446352572"/>
                    </a:ext>
                  </a:extLst>
                </a:gridCol>
                <a:gridCol w="1934450">
                  <a:extLst>
                    <a:ext uri="{9D8B030D-6E8A-4147-A177-3AD203B41FA5}">
                      <a16:colId xmlns:a16="http://schemas.microsoft.com/office/drawing/2014/main" val="1048573273"/>
                    </a:ext>
                  </a:extLst>
                </a:gridCol>
                <a:gridCol w="2009211">
                  <a:extLst>
                    <a:ext uri="{9D8B030D-6E8A-4147-A177-3AD203B41FA5}">
                      <a16:colId xmlns:a16="http://schemas.microsoft.com/office/drawing/2014/main" val="3589346804"/>
                    </a:ext>
                  </a:extLst>
                </a:gridCol>
                <a:gridCol w="1609703">
                  <a:extLst>
                    <a:ext uri="{9D8B030D-6E8A-4147-A177-3AD203B41FA5}">
                      <a16:colId xmlns:a16="http://schemas.microsoft.com/office/drawing/2014/main" val="1304667346"/>
                    </a:ext>
                  </a:extLst>
                </a:gridCol>
                <a:gridCol w="1899406">
                  <a:extLst>
                    <a:ext uri="{9D8B030D-6E8A-4147-A177-3AD203B41FA5}">
                      <a16:colId xmlns:a16="http://schemas.microsoft.com/office/drawing/2014/main" val="400590475"/>
                    </a:ext>
                  </a:extLst>
                </a:gridCol>
                <a:gridCol w="2420399">
                  <a:extLst>
                    <a:ext uri="{9D8B030D-6E8A-4147-A177-3AD203B41FA5}">
                      <a16:colId xmlns:a16="http://schemas.microsoft.com/office/drawing/2014/main" val="802268139"/>
                    </a:ext>
                  </a:extLst>
                </a:gridCol>
              </a:tblGrid>
              <a:tr h="118267">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Very Poor (1)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Poor (2)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Average (3)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Good (4)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Excellent (5)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extLst>
                  <a:ext uri="{0D108BD9-81ED-4DB2-BD59-A6C34878D82A}">
                    <a16:rowId xmlns:a16="http://schemas.microsoft.com/office/drawing/2014/main" val="1721213067"/>
                  </a:ext>
                </a:extLst>
              </a:tr>
              <a:tr h="118267">
                <a:tc gridSpan="6">
                  <a:txBody>
                    <a:bodyPr/>
                    <a:lstStyle/>
                    <a:p>
                      <a:pPr marL="0" marR="0">
                        <a:lnSpc>
                          <a:spcPct val="107000"/>
                        </a:lnSpc>
                        <a:spcBef>
                          <a:spcPts val="0"/>
                        </a:spcBef>
                        <a:spcAft>
                          <a:spcPts val="0"/>
                        </a:spcAft>
                      </a:pPr>
                      <a:r>
                        <a:rPr lang="en-US" sz="900" dirty="0">
                          <a:effectLst/>
                        </a:rPr>
                        <a:t>Content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858260"/>
                  </a:ext>
                </a:extLst>
              </a:tr>
              <a:tr h="492373">
                <a:tc>
                  <a:txBody>
                    <a:bodyPr/>
                    <a:lstStyle/>
                    <a:p>
                      <a:pPr marL="0" marR="0">
                        <a:lnSpc>
                          <a:spcPct val="107000"/>
                        </a:lnSpc>
                        <a:spcBef>
                          <a:spcPts val="0"/>
                        </a:spcBef>
                        <a:spcAft>
                          <a:spcPts val="0"/>
                        </a:spcAft>
                      </a:pPr>
                      <a:r>
                        <a:rPr lang="en-US" sz="900" dirty="0">
                          <a:effectLst/>
                        </a:rPr>
                        <a:t>Legibility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The poster is too small to read.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There is too much text and it is difficult to focus.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There are different sizes and font styles throughout the poster.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Figure captions/legend are difficult to read, but everything else is readable.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Poster can be read from 3 feet away and the size and style of the font are consistent. (Exception for references and acknowledgements)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extLst>
                  <a:ext uri="{0D108BD9-81ED-4DB2-BD59-A6C34878D82A}">
                    <a16:rowId xmlns:a16="http://schemas.microsoft.com/office/drawing/2014/main" val="2673794144"/>
                  </a:ext>
                </a:extLst>
              </a:tr>
              <a:tr h="617067">
                <a:tc>
                  <a:txBody>
                    <a:bodyPr/>
                    <a:lstStyle/>
                    <a:p>
                      <a:pPr marL="0" marR="0">
                        <a:lnSpc>
                          <a:spcPct val="107000"/>
                        </a:lnSpc>
                        <a:spcBef>
                          <a:spcPts val="0"/>
                        </a:spcBef>
                        <a:spcAft>
                          <a:spcPts val="0"/>
                        </a:spcAft>
                      </a:pPr>
                      <a:r>
                        <a:rPr lang="en-US" sz="900" dirty="0">
                          <a:effectLst/>
                        </a:rPr>
                        <a:t>Grammar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Grammatical mistakes are distracting and make it difficult to understand the writing.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Grammatical mistakes are abundant but the text is still understandable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Grammatical mistakes are minimal, but the jargon and sentence structure make it difficult to understand.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The definition of some acronyms are missing, but the jargon used is minimal and the test is understandable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No errors in spelling, punctuation, and grammar.  It is easy to read.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extLst>
                  <a:ext uri="{0D108BD9-81ED-4DB2-BD59-A6C34878D82A}">
                    <a16:rowId xmlns:a16="http://schemas.microsoft.com/office/drawing/2014/main" val="1204191223"/>
                  </a:ext>
                </a:extLst>
              </a:tr>
              <a:tr h="367677">
                <a:tc>
                  <a:txBody>
                    <a:bodyPr/>
                    <a:lstStyle/>
                    <a:p>
                      <a:pPr marL="0" marR="0">
                        <a:lnSpc>
                          <a:spcPct val="107000"/>
                        </a:lnSpc>
                        <a:spcBef>
                          <a:spcPts val="0"/>
                        </a:spcBef>
                        <a:spcAft>
                          <a:spcPts val="0"/>
                        </a:spcAft>
                      </a:pPr>
                      <a:r>
                        <a:rPr lang="en-US" sz="900" dirty="0">
                          <a:effectLst/>
                        </a:rPr>
                        <a:t>Title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The title is misleading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The title does not reflect the work being done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The title is confusing but accurately describes the work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The title is overly wordy but accurate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Effectively Highlights the subject matter and accurately represents the content of the poster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extLst>
                  <a:ext uri="{0D108BD9-81ED-4DB2-BD59-A6C34878D82A}">
                    <a16:rowId xmlns:a16="http://schemas.microsoft.com/office/drawing/2014/main" val="417879413"/>
                  </a:ext>
                </a:extLst>
              </a:tr>
              <a:tr h="617067">
                <a:tc>
                  <a:txBody>
                    <a:bodyPr/>
                    <a:lstStyle/>
                    <a:p>
                      <a:pPr marL="0" marR="0">
                        <a:lnSpc>
                          <a:spcPct val="107000"/>
                        </a:lnSpc>
                        <a:spcBef>
                          <a:spcPts val="0"/>
                        </a:spcBef>
                        <a:spcAft>
                          <a:spcPts val="0"/>
                        </a:spcAft>
                      </a:pPr>
                      <a:r>
                        <a:rPr lang="en-US" sz="900" dirty="0">
                          <a:effectLst/>
                        </a:rPr>
                        <a:t>Background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No background is provided.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Not all the relevant background is provided.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Background is relevant but not well referenced.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Background is relevant and mostly referenced, but some key concepts that provide justification for the work are missing.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Relevant previous work is referenced, acronyms and jargon are well explained and all important information is included.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extLst>
                  <a:ext uri="{0D108BD9-81ED-4DB2-BD59-A6C34878D82A}">
                    <a16:rowId xmlns:a16="http://schemas.microsoft.com/office/drawing/2014/main" val="2176868221"/>
                  </a:ext>
                </a:extLst>
              </a:tr>
              <a:tr h="617067">
                <a:tc>
                  <a:txBody>
                    <a:bodyPr/>
                    <a:lstStyle/>
                    <a:p>
                      <a:pPr marL="0" marR="0">
                        <a:lnSpc>
                          <a:spcPct val="107000"/>
                        </a:lnSpc>
                        <a:spcBef>
                          <a:spcPts val="0"/>
                        </a:spcBef>
                        <a:spcAft>
                          <a:spcPts val="0"/>
                        </a:spcAft>
                      </a:pPr>
                      <a:r>
                        <a:rPr lang="en-US" sz="900" dirty="0">
                          <a:effectLst/>
                        </a:rPr>
                        <a:t>Hypothesis or Research Question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No hypothesis/research question is provided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Hypothesis/research question is unclear or inferred.  Hypothesis/research question may not be able to be measured/answered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Hypothesis/research question is leading or not well written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The hypothesis/research question is well written but the scientific premise supporting it is not clear.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The purpose of the study is clearly stated and supported by a solid scientific premise as established in the background.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extLst>
                  <a:ext uri="{0D108BD9-81ED-4DB2-BD59-A6C34878D82A}">
                    <a16:rowId xmlns:a16="http://schemas.microsoft.com/office/drawing/2014/main" val="630831290"/>
                  </a:ext>
                </a:extLst>
              </a:tr>
              <a:tr h="492373">
                <a:tc>
                  <a:txBody>
                    <a:bodyPr/>
                    <a:lstStyle/>
                    <a:p>
                      <a:pPr marL="0" marR="0">
                        <a:lnSpc>
                          <a:spcPct val="107000"/>
                        </a:lnSpc>
                        <a:spcBef>
                          <a:spcPts val="0"/>
                        </a:spcBef>
                        <a:spcAft>
                          <a:spcPts val="0"/>
                        </a:spcAft>
                      </a:pPr>
                      <a:r>
                        <a:rPr lang="en-US" sz="900" dirty="0">
                          <a:effectLst/>
                        </a:rPr>
                        <a:t>Methods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Missing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Methods used are not appropriate to address the hypothesis/research question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Methods not complete (usually the analysis method is missing)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Methods are completed but either too much or too little detail is provided.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All procedures, including literature searches, and analysis are described in appropriate detail. A figure is used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extLst>
                  <a:ext uri="{0D108BD9-81ED-4DB2-BD59-A6C34878D82A}">
                    <a16:rowId xmlns:a16="http://schemas.microsoft.com/office/drawing/2014/main" val="4153216695"/>
                  </a:ext>
                </a:extLst>
              </a:tr>
              <a:tr h="492373">
                <a:tc>
                  <a:txBody>
                    <a:bodyPr/>
                    <a:lstStyle/>
                    <a:p>
                      <a:pPr marL="0" marR="0">
                        <a:lnSpc>
                          <a:spcPct val="107000"/>
                        </a:lnSpc>
                        <a:spcBef>
                          <a:spcPts val="0"/>
                        </a:spcBef>
                        <a:spcAft>
                          <a:spcPts val="0"/>
                        </a:spcAft>
                      </a:pPr>
                      <a:r>
                        <a:rPr lang="en-US" sz="900" dirty="0">
                          <a:effectLst/>
                        </a:rPr>
                        <a:t>Results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Results/expected results are not provided or discussed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Results/expected results are not provided but are contemplated briefly.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Results/expected are buried in the text of the poster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Results/expected results are provided as bullet points.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Results are easy to identify on the poster and provide an adequate summary of findings.  Analysis is provided as figures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extLst>
                  <a:ext uri="{0D108BD9-81ED-4DB2-BD59-A6C34878D82A}">
                    <a16:rowId xmlns:a16="http://schemas.microsoft.com/office/drawing/2014/main" val="3572281962"/>
                  </a:ext>
                </a:extLst>
              </a:tr>
              <a:tr h="492373">
                <a:tc>
                  <a:txBody>
                    <a:bodyPr/>
                    <a:lstStyle/>
                    <a:p>
                      <a:pPr marL="0" marR="0">
                        <a:lnSpc>
                          <a:spcPct val="107000"/>
                        </a:lnSpc>
                        <a:spcBef>
                          <a:spcPts val="0"/>
                        </a:spcBef>
                        <a:spcAft>
                          <a:spcPts val="0"/>
                        </a:spcAft>
                      </a:pPr>
                      <a:r>
                        <a:rPr lang="en-US" sz="900" dirty="0">
                          <a:effectLst/>
                        </a:rPr>
                        <a:t>Figures and Figure captions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There are no figures or tables or figures are not referenced or used with permission.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Figure captions are missing and figures are not referenced in the text of the poster.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Figures do not support the story of the poster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The text of the poster does not reference the figures, but the captions are clear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Communicates facts and findings with a clear description to interpret the main take home messages.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extLst>
                  <a:ext uri="{0D108BD9-81ED-4DB2-BD59-A6C34878D82A}">
                    <a16:rowId xmlns:a16="http://schemas.microsoft.com/office/drawing/2014/main" val="4063152928"/>
                  </a:ext>
                </a:extLst>
              </a:tr>
              <a:tr h="492373">
                <a:tc>
                  <a:txBody>
                    <a:bodyPr/>
                    <a:lstStyle/>
                    <a:p>
                      <a:pPr marL="0" marR="0">
                        <a:lnSpc>
                          <a:spcPct val="107000"/>
                        </a:lnSpc>
                        <a:spcBef>
                          <a:spcPts val="0"/>
                        </a:spcBef>
                        <a:spcAft>
                          <a:spcPts val="0"/>
                        </a:spcAft>
                      </a:pPr>
                      <a:r>
                        <a:rPr lang="en-US" sz="900" dirty="0">
                          <a:effectLst/>
                        </a:rPr>
                        <a:t>Discussion/Conclusions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Missing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Results/expected results do not (will not) support the discussion/conclusion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Results are over interpreted in the discussion/conclusions.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Discussion/conclusions are supported by the results but not placed in the context of the field.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Evidence of critical thinking and ability to place findings I the context of the literature.  Conclusions are supported by the data.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extLst>
                  <a:ext uri="{0D108BD9-81ED-4DB2-BD59-A6C34878D82A}">
                    <a16:rowId xmlns:a16="http://schemas.microsoft.com/office/drawing/2014/main" val="1955168868"/>
                  </a:ext>
                </a:extLst>
              </a:tr>
              <a:tr h="492373">
                <a:tc>
                  <a:txBody>
                    <a:bodyPr/>
                    <a:lstStyle/>
                    <a:p>
                      <a:pPr marL="0" marR="0">
                        <a:lnSpc>
                          <a:spcPct val="107000"/>
                        </a:lnSpc>
                        <a:spcBef>
                          <a:spcPts val="0"/>
                        </a:spcBef>
                        <a:spcAft>
                          <a:spcPts val="0"/>
                        </a:spcAft>
                      </a:pPr>
                      <a:r>
                        <a:rPr lang="en-US" sz="900" dirty="0">
                          <a:effectLst/>
                        </a:rPr>
                        <a:t>Future Directions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Missing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Vague and not specific to a field.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Future directions are suggested but may not be supported by the current study.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Future Directions are suggested and supported by the findings.  The Impact on the field is considered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Future Directions are suggested and supported by the findings.  The Impact on the field is considered and specific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extLst>
                  <a:ext uri="{0D108BD9-81ED-4DB2-BD59-A6C34878D82A}">
                    <a16:rowId xmlns:a16="http://schemas.microsoft.com/office/drawing/2014/main" val="2068665079"/>
                  </a:ext>
                </a:extLst>
              </a:tr>
              <a:tr h="991154">
                <a:tc>
                  <a:txBody>
                    <a:bodyPr/>
                    <a:lstStyle/>
                    <a:p>
                      <a:pPr marL="0" marR="0">
                        <a:lnSpc>
                          <a:spcPct val="107000"/>
                        </a:lnSpc>
                        <a:spcBef>
                          <a:spcPts val="0"/>
                        </a:spcBef>
                        <a:spcAft>
                          <a:spcPts val="0"/>
                        </a:spcAft>
                      </a:pPr>
                      <a:r>
                        <a:rPr lang="en-US" sz="900" dirty="0">
                          <a:effectLst/>
                        </a:rPr>
                        <a:t>Acknowledgements and References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Missing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References are provided but they are not complete or use many different citation styles.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Acknowledgements are not provided.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a:effectLst/>
                        </a:rPr>
                        <a:t>All figures and content are appropriately referenced and permissions obtained when necessary.  Any contributions not rising to the level of authorship are acknowledged.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tc>
                  <a:txBody>
                    <a:bodyPr/>
                    <a:lstStyle/>
                    <a:p>
                      <a:pPr marL="0" marR="0">
                        <a:lnSpc>
                          <a:spcPct val="107000"/>
                        </a:lnSpc>
                        <a:spcBef>
                          <a:spcPts val="0"/>
                        </a:spcBef>
                        <a:spcAft>
                          <a:spcPts val="0"/>
                        </a:spcAft>
                      </a:pPr>
                      <a:r>
                        <a:rPr lang="en-US" sz="800" dirty="0">
                          <a:effectLst/>
                        </a:rPr>
                        <a:t>All figures and content are appropriately referenced and permissions obtained when necessary.  Any contributions not rising to the level of authorship are acknowledged.  Funding is acknowledged where appropriate and conflict of interest is mentioned.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7808" marR="37808" marT="0" marB="0"/>
                </a:tc>
                <a:extLst>
                  <a:ext uri="{0D108BD9-81ED-4DB2-BD59-A6C34878D82A}">
                    <a16:rowId xmlns:a16="http://schemas.microsoft.com/office/drawing/2014/main" val="4158968389"/>
                  </a:ext>
                </a:extLst>
              </a:tr>
            </a:tbl>
          </a:graphicData>
        </a:graphic>
      </p:graphicFrame>
    </p:spTree>
    <p:extLst>
      <p:ext uri="{BB962C8B-B14F-4D97-AF65-F5344CB8AC3E}">
        <p14:creationId xmlns:p14="http://schemas.microsoft.com/office/powerpoint/2010/main" val="2713632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169E960-21D5-4A34-ABFA-2E30B0A07F83}"/>
              </a:ext>
            </a:extLst>
          </p:cNvPr>
          <p:cNvGraphicFramePr>
            <a:graphicFrameLocks noGrp="1"/>
          </p:cNvGraphicFramePr>
          <p:nvPr>
            <p:extLst>
              <p:ext uri="{D42A27DB-BD31-4B8C-83A1-F6EECF244321}">
                <p14:modId xmlns:p14="http://schemas.microsoft.com/office/powerpoint/2010/main" val="2686158245"/>
              </p:ext>
            </p:extLst>
          </p:nvPr>
        </p:nvGraphicFramePr>
        <p:xfrm>
          <a:off x="237171" y="891540"/>
          <a:ext cx="11717657" cy="4606290"/>
        </p:xfrm>
        <a:graphic>
          <a:graphicData uri="http://schemas.openxmlformats.org/drawingml/2006/table">
            <a:tbl>
              <a:tblPr firstRow="1" firstCol="1" bandRow="1">
                <a:tableStyleId>{5C22544A-7EE6-4342-B048-85BDC9FD1C3A}</a:tableStyleId>
              </a:tblPr>
              <a:tblGrid>
                <a:gridCol w="1813893">
                  <a:extLst>
                    <a:ext uri="{9D8B030D-6E8A-4147-A177-3AD203B41FA5}">
                      <a16:colId xmlns:a16="http://schemas.microsoft.com/office/drawing/2014/main" val="3015643536"/>
                    </a:ext>
                  </a:extLst>
                </a:gridCol>
                <a:gridCol w="1940444">
                  <a:extLst>
                    <a:ext uri="{9D8B030D-6E8A-4147-A177-3AD203B41FA5}">
                      <a16:colId xmlns:a16="http://schemas.microsoft.com/office/drawing/2014/main" val="1483893358"/>
                    </a:ext>
                  </a:extLst>
                </a:gridCol>
                <a:gridCol w="2015438">
                  <a:extLst>
                    <a:ext uri="{9D8B030D-6E8A-4147-A177-3AD203B41FA5}">
                      <a16:colId xmlns:a16="http://schemas.microsoft.com/office/drawing/2014/main" val="1668730964"/>
                    </a:ext>
                  </a:extLst>
                </a:gridCol>
                <a:gridCol w="1614693">
                  <a:extLst>
                    <a:ext uri="{9D8B030D-6E8A-4147-A177-3AD203B41FA5}">
                      <a16:colId xmlns:a16="http://schemas.microsoft.com/office/drawing/2014/main" val="203196707"/>
                    </a:ext>
                  </a:extLst>
                </a:gridCol>
                <a:gridCol w="1905291">
                  <a:extLst>
                    <a:ext uri="{9D8B030D-6E8A-4147-A177-3AD203B41FA5}">
                      <a16:colId xmlns:a16="http://schemas.microsoft.com/office/drawing/2014/main" val="1079297133"/>
                    </a:ext>
                  </a:extLst>
                </a:gridCol>
                <a:gridCol w="2427898">
                  <a:extLst>
                    <a:ext uri="{9D8B030D-6E8A-4147-A177-3AD203B41FA5}">
                      <a16:colId xmlns:a16="http://schemas.microsoft.com/office/drawing/2014/main" val="2596352741"/>
                    </a:ext>
                  </a:extLst>
                </a:gridCol>
              </a:tblGrid>
              <a:tr h="200844">
                <a:tc gridSpan="6">
                  <a:txBody>
                    <a:bodyPr/>
                    <a:lstStyle/>
                    <a:p>
                      <a:pPr marL="0" marR="0">
                        <a:lnSpc>
                          <a:spcPct val="107000"/>
                        </a:lnSpc>
                        <a:spcBef>
                          <a:spcPts val="0"/>
                        </a:spcBef>
                        <a:spcAft>
                          <a:spcPts val="0"/>
                        </a:spcAft>
                      </a:pPr>
                      <a:r>
                        <a:rPr lang="en-US" sz="1000">
                          <a:effectLst/>
                        </a:rPr>
                        <a:t>Presentation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4606164"/>
                  </a:ext>
                </a:extLst>
              </a:tr>
              <a:tr h="624714">
                <a:tc>
                  <a:txBody>
                    <a:bodyPr/>
                    <a:lstStyle/>
                    <a:p>
                      <a:pPr marL="0" marR="0">
                        <a:lnSpc>
                          <a:spcPct val="107000"/>
                        </a:lnSpc>
                        <a:spcBef>
                          <a:spcPts val="0"/>
                        </a:spcBef>
                        <a:spcAft>
                          <a:spcPts val="0"/>
                        </a:spcAft>
                      </a:pPr>
                      <a:r>
                        <a:rPr lang="en-US" sz="1000">
                          <a:effectLst/>
                        </a:rPr>
                        <a:t>Presentation of Material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rPr>
                        <a:t>No presenter present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rPr>
                        <a:t>Presenter did not practice and is not confident in what they are saying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rPr>
                        <a:t>Presenter stubbles over their words.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rPr>
                        <a:t>Presenter is well-rehearsed but not confident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rPr>
                        <a:t>Well-rehearsed, clear and confident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2528989"/>
                  </a:ext>
                </a:extLst>
              </a:tr>
              <a:tr h="1260244">
                <a:tc>
                  <a:txBody>
                    <a:bodyPr/>
                    <a:lstStyle/>
                    <a:p>
                      <a:pPr marL="0" marR="0">
                        <a:lnSpc>
                          <a:spcPct val="107000"/>
                        </a:lnSpc>
                        <a:spcBef>
                          <a:spcPts val="0"/>
                        </a:spcBef>
                        <a:spcAft>
                          <a:spcPts val="0"/>
                        </a:spcAft>
                      </a:pPr>
                      <a:r>
                        <a:rPr lang="en-US" sz="1000">
                          <a:effectLst/>
                        </a:rPr>
                        <a:t>Understanding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rPr>
                        <a:t>No understanding of the material.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rPr>
                        <a:t>Significant gaps in understanding that prevent discussion.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rPr>
                        <a:t>Presenter can answer questions that were prepared but cannot have an in-depth conversation about the work.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rPr>
                        <a:t>Presenter has a relatively good understanding of the work they did but cannot extend it to the context of the field.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rPr>
                        <a:t>Understands the material well enough to answer questions and have an in-depth discussion, including implications to the field.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5760311"/>
                  </a:ext>
                </a:extLst>
              </a:tr>
              <a:tr h="1683931">
                <a:tc>
                  <a:txBody>
                    <a:bodyPr/>
                    <a:lstStyle/>
                    <a:p>
                      <a:pPr marL="0" marR="0">
                        <a:lnSpc>
                          <a:spcPct val="107000"/>
                        </a:lnSpc>
                        <a:spcBef>
                          <a:spcPts val="0"/>
                        </a:spcBef>
                        <a:spcAft>
                          <a:spcPts val="0"/>
                        </a:spcAft>
                      </a:pPr>
                      <a:r>
                        <a:rPr lang="en-US" sz="1000">
                          <a:effectLst/>
                        </a:rPr>
                        <a:t>Enthusiasm and Engagement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rPr>
                        <a:t>Presenter is openly hostile toward the topic or the research team.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rPr>
                        <a:t>Presenter is not engaged in the topic and not happy to be there presenting.</a:t>
                      </a:r>
                      <a:endParaRPr lang="en-US" sz="1100">
                        <a:effectLst/>
                      </a:endParaRPr>
                    </a:p>
                    <a:p>
                      <a:pPr marL="0" marR="0">
                        <a:lnSpc>
                          <a:spcPct val="107000"/>
                        </a:lnSpc>
                        <a:spcBef>
                          <a:spcPts val="0"/>
                        </a:spcBef>
                        <a:spcAft>
                          <a:spcPts val="0"/>
                        </a:spcAft>
                      </a:pPr>
                      <a:r>
                        <a:rPr lang="en-US" sz="9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rPr>
                        <a:t>Presenter is happy to be there but not necessarily excited about the topic and does not engage with the audience and allow time for questions.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rPr>
                        <a:t>Presenter is so excited about the topic that they do not allow the audience to ask any questions.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rPr>
                        <a:t>Excited/Passionate about the topic. Ability to engage the audience and get them to ask questions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2609898"/>
                  </a:ext>
                </a:extLst>
              </a:tr>
              <a:tr h="836557">
                <a:tc>
                  <a:txBody>
                    <a:bodyPr/>
                    <a:lstStyle/>
                    <a:p>
                      <a:pPr marL="0" marR="0">
                        <a:lnSpc>
                          <a:spcPct val="107000"/>
                        </a:lnSpc>
                        <a:spcBef>
                          <a:spcPts val="0"/>
                        </a:spcBef>
                        <a:spcAft>
                          <a:spcPts val="0"/>
                        </a:spcAft>
                      </a:pPr>
                      <a:r>
                        <a:rPr lang="en-US" sz="1000" dirty="0">
                          <a:effectLst/>
                        </a:rPr>
                        <a:t>Role in the project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dirty="0">
                          <a:effectLst/>
                        </a:rPr>
                        <a:t>There is no mentor listed on the project.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rPr>
                        <a:t>Presenter had no role on the project and does not understand the work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rPr>
                        <a:t>The presenter did not help carry out the work but understand 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rPr>
                        <a:t>Everyone, including the presenter, had a clear role on the project.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dirty="0">
                          <a:effectLst/>
                        </a:rPr>
                        <a:t>Presenter acknowledges and makes clear everyone’s individual contributions during their presentation.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5790961"/>
                  </a:ext>
                </a:extLst>
              </a:tr>
            </a:tbl>
          </a:graphicData>
        </a:graphic>
      </p:graphicFrame>
    </p:spTree>
    <p:extLst>
      <p:ext uri="{BB962C8B-B14F-4D97-AF65-F5344CB8AC3E}">
        <p14:creationId xmlns:p14="http://schemas.microsoft.com/office/powerpoint/2010/main" val="1060985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B1B3C-779B-4DD0-9657-38D326190063}"/>
              </a:ext>
            </a:extLst>
          </p:cNvPr>
          <p:cNvSpPr>
            <a:spLocks noGrp="1"/>
          </p:cNvSpPr>
          <p:nvPr>
            <p:ph type="title"/>
          </p:nvPr>
        </p:nvSpPr>
        <p:spPr>
          <a:xfrm>
            <a:off x="810000" y="447188"/>
            <a:ext cx="10749822" cy="970450"/>
          </a:xfrm>
        </p:spPr>
        <p:txBody>
          <a:bodyPr/>
          <a:lstStyle/>
          <a:p>
            <a:r>
              <a:rPr lang="en-US" dirty="0"/>
              <a:t>ORAL PRESENTATION</a:t>
            </a:r>
          </a:p>
        </p:txBody>
      </p:sp>
      <p:sp>
        <p:nvSpPr>
          <p:cNvPr id="3" name="Content Placeholder 2">
            <a:extLst>
              <a:ext uri="{FF2B5EF4-FFF2-40B4-BE49-F238E27FC236}">
                <a16:creationId xmlns:a16="http://schemas.microsoft.com/office/drawing/2014/main" id="{34F51275-A76D-4C3C-ABA2-F480C1FB05EE}"/>
              </a:ext>
            </a:extLst>
          </p:cNvPr>
          <p:cNvSpPr>
            <a:spLocks noGrp="1"/>
          </p:cNvSpPr>
          <p:nvPr>
            <p:ph idx="1"/>
          </p:nvPr>
        </p:nvSpPr>
        <p:spPr/>
        <p:txBody>
          <a:bodyPr>
            <a:normAutofit/>
          </a:bodyPr>
          <a:lstStyle/>
          <a:p>
            <a:pPr marL="0" indent="0" algn="ctr">
              <a:buNone/>
            </a:pPr>
            <a:r>
              <a:rPr lang="en-US" sz="3200" dirty="0"/>
              <a:t> </a:t>
            </a:r>
            <a:r>
              <a:rPr lang="en-US" sz="4000" dirty="0"/>
              <a:t>How long do you have? </a:t>
            </a:r>
          </a:p>
          <a:p>
            <a:pPr marL="0" indent="0" algn="ctr">
              <a:buNone/>
            </a:pPr>
            <a:endParaRPr lang="en-US" sz="2000" dirty="0"/>
          </a:p>
          <a:p>
            <a:pPr marL="0" indent="0" algn="ctr">
              <a:buNone/>
            </a:pPr>
            <a:r>
              <a:rPr lang="en-US" sz="3200" dirty="0"/>
              <a:t>Generally, 15 min to present the salient points</a:t>
            </a:r>
            <a:br>
              <a:rPr lang="en-US" sz="3200" dirty="0"/>
            </a:br>
            <a:r>
              <a:rPr lang="en-US" sz="3200" dirty="0"/>
              <a:t> with 5 min for questions &amp; answers</a:t>
            </a:r>
          </a:p>
          <a:p>
            <a:pPr marL="0" indent="0" algn="ctr">
              <a:buNone/>
            </a:pPr>
            <a:r>
              <a:rPr lang="en-US" sz="3200" dirty="0"/>
              <a:t> </a:t>
            </a:r>
          </a:p>
        </p:txBody>
      </p:sp>
    </p:spTree>
    <p:extLst>
      <p:ext uri="{BB962C8B-B14F-4D97-AF65-F5344CB8AC3E}">
        <p14:creationId xmlns:p14="http://schemas.microsoft.com/office/powerpoint/2010/main" val="637721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F51275-A76D-4C3C-ABA2-F480C1FB05EE}"/>
              </a:ext>
            </a:extLst>
          </p:cNvPr>
          <p:cNvSpPr>
            <a:spLocks noGrp="1"/>
          </p:cNvSpPr>
          <p:nvPr>
            <p:ph idx="4294967295"/>
          </p:nvPr>
        </p:nvSpPr>
        <p:spPr>
          <a:xfrm>
            <a:off x="819150" y="2356556"/>
            <a:ext cx="10553700" cy="3636963"/>
          </a:xfrm>
        </p:spPr>
        <p:txBody>
          <a:bodyPr>
            <a:normAutofit/>
          </a:bodyPr>
          <a:lstStyle/>
          <a:p>
            <a:pPr>
              <a:buFont typeface="+mj-lt"/>
              <a:buAutoNum type="arabicPeriod"/>
            </a:pPr>
            <a:r>
              <a:rPr lang="en-US" sz="2800" dirty="0"/>
              <a:t> self-introduction: name, affiliation, title (1 min)</a:t>
            </a:r>
          </a:p>
          <a:p>
            <a:pPr>
              <a:buFont typeface="+mj-lt"/>
              <a:buAutoNum type="arabicPeriod"/>
            </a:pPr>
            <a:r>
              <a:rPr lang="en-US" sz="2800" dirty="0"/>
              <a:t> research introduction (3 min)</a:t>
            </a:r>
          </a:p>
          <a:p>
            <a:pPr lvl="1"/>
            <a:r>
              <a:rPr lang="en-US" sz="2600" dirty="0"/>
              <a:t> title of talk</a:t>
            </a:r>
          </a:p>
          <a:p>
            <a:pPr lvl="1"/>
            <a:r>
              <a:rPr lang="en-US" sz="2600" dirty="0"/>
              <a:t> statement of problem</a:t>
            </a:r>
          </a:p>
          <a:p>
            <a:pPr lvl="1"/>
            <a:r>
              <a:rPr lang="en-US" sz="2600" dirty="0"/>
              <a:t> objectives</a:t>
            </a:r>
          </a:p>
          <a:p>
            <a:pPr lvl="1"/>
            <a:r>
              <a:rPr lang="en-US" sz="2600" dirty="0"/>
              <a:t> scope &amp; limitations</a:t>
            </a:r>
          </a:p>
        </p:txBody>
      </p:sp>
      <p:sp>
        <p:nvSpPr>
          <p:cNvPr id="5" name="Oval 4">
            <a:extLst>
              <a:ext uri="{FF2B5EF4-FFF2-40B4-BE49-F238E27FC236}">
                <a16:creationId xmlns:a16="http://schemas.microsoft.com/office/drawing/2014/main" id="{070B6AFA-9CF7-4C5D-AC55-4F94D26E741E}"/>
              </a:ext>
            </a:extLst>
          </p:cNvPr>
          <p:cNvSpPr/>
          <p:nvPr/>
        </p:nvSpPr>
        <p:spPr>
          <a:xfrm>
            <a:off x="417689" y="509411"/>
            <a:ext cx="1704622" cy="17130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1</a:t>
            </a:r>
          </a:p>
        </p:txBody>
      </p:sp>
      <p:sp>
        <p:nvSpPr>
          <p:cNvPr id="6" name="Rectangle: Rounded Corners 5">
            <a:extLst>
              <a:ext uri="{FF2B5EF4-FFF2-40B4-BE49-F238E27FC236}">
                <a16:creationId xmlns:a16="http://schemas.microsoft.com/office/drawing/2014/main" id="{8105301A-FFF3-4DA4-9027-F5DDD25DA59A}"/>
              </a:ext>
            </a:extLst>
          </p:cNvPr>
          <p:cNvSpPr/>
          <p:nvPr/>
        </p:nvSpPr>
        <p:spPr>
          <a:xfrm>
            <a:off x="2190045" y="711200"/>
            <a:ext cx="9561688" cy="1354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OPENING (4 minutes)</a:t>
            </a:r>
          </a:p>
        </p:txBody>
      </p:sp>
    </p:spTree>
    <p:extLst>
      <p:ext uri="{BB962C8B-B14F-4D97-AF65-F5344CB8AC3E}">
        <p14:creationId xmlns:p14="http://schemas.microsoft.com/office/powerpoint/2010/main" val="159046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A9AC679-C1C2-4517-9538-4F96BE83EBC7}"/>
              </a:ext>
            </a:extLst>
          </p:cNvPr>
          <p:cNvSpPr/>
          <p:nvPr/>
        </p:nvSpPr>
        <p:spPr>
          <a:xfrm>
            <a:off x="417689" y="509411"/>
            <a:ext cx="1704622" cy="171308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2</a:t>
            </a:r>
          </a:p>
        </p:txBody>
      </p:sp>
      <p:sp>
        <p:nvSpPr>
          <p:cNvPr id="5" name="Rectangle: Rounded Corners 4">
            <a:extLst>
              <a:ext uri="{FF2B5EF4-FFF2-40B4-BE49-F238E27FC236}">
                <a16:creationId xmlns:a16="http://schemas.microsoft.com/office/drawing/2014/main" id="{C4895594-8775-4F5E-B615-342F93141632}"/>
              </a:ext>
            </a:extLst>
          </p:cNvPr>
          <p:cNvSpPr/>
          <p:nvPr/>
        </p:nvSpPr>
        <p:spPr>
          <a:xfrm>
            <a:off x="2190045" y="711200"/>
            <a:ext cx="9561688" cy="135466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MAKE A STORY (10 minutes)</a:t>
            </a:r>
          </a:p>
        </p:txBody>
      </p:sp>
      <p:sp>
        <p:nvSpPr>
          <p:cNvPr id="6" name="Content Placeholder 2">
            <a:extLst>
              <a:ext uri="{FF2B5EF4-FFF2-40B4-BE49-F238E27FC236}">
                <a16:creationId xmlns:a16="http://schemas.microsoft.com/office/drawing/2014/main" id="{19D7504A-F0B0-473C-90C1-97C0A9719259}"/>
              </a:ext>
            </a:extLst>
          </p:cNvPr>
          <p:cNvSpPr txBox="1">
            <a:spLocks/>
          </p:cNvSpPr>
          <p:nvPr/>
        </p:nvSpPr>
        <p:spPr>
          <a:xfrm>
            <a:off x="819150" y="2597856"/>
            <a:ext cx="10553700" cy="3636963"/>
          </a:xfrm>
          <a:prstGeom prst="rect">
            <a:avLst/>
          </a:prstGeom>
          <a:effectLst>
            <a:outerShdw blurRad="50800" dir="14400000">
              <a:srgbClr val="000000">
                <a:alpha val="40000"/>
              </a:srgbClr>
            </a:outerShdw>
          </a:effectLst>
        </p:spPr>
        <p:txBody>
          <a:bodyPr vert="horz" lIns="91440" tIns="45720" rIns="91440" bIns="45720" rtlCol="0" anchor="ctr">
            <a:normAutofit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514350" indent="-514350">
              <a:buClr>
                <a:schemeClr val="accent2"/>
              </a:buClr>
              <a:buFont typeface="+mj-lt"/>
              <a:buAutoNum type="arabicPeriod"/>
            </a:pPr>
            <a:r>
              <a:rPr lang="en-US" sz="2800" dirty="0"/>
              <a:t>research design and methods (4 min)</a:t>
            </a:r>
          </a:p>
          <a:p>
            <a:pPr marL="914400" lvl="1" indent="-514350">
              <a:buClr>
                <a:schemeClr val="accent2"/>
              </a:buClr>
            </a:pPr>
            <a:r>
              <a:rPr lang="en-US" sz="2600" dirty="0"/>
              <a:t>sources of data &amp; research instrumentation</a:t>
            </a:r>
          </a:p>
          <a:p>
            <a:pPr marL="914400" lvl="1" indent="-514350">
              <a:buClr>
                <a:schemeClr val="accent2"/>
              </a:buClr>
            </a:pPr>
            <a:r>
              <a:rPr lang="en-US" sz="2600" dirty="0"/>
              <a:t>how data were gathered &amp; analyzed</a:t>
            </a:r>
          </a:p>
          <a:p>
            <a:pPr marL="514350" indent="-514350">
              <a:buClr>
                <a:schemeClr val="accent2"/>
              </a:buClr>
              <a:buFont typeface="+mj-lt"/>
              <a:buAutoNum type="arabicPeriod"/>
            </a:pPr>
            <a:r>
              <a:rPr lang="en-US" sz="2800" dirty="0"/>
              <a:t>results, conclusions, and recommendations/next steps </a:t>
            </a:r>
            <a:br>
              <a:rPr lang="en-US" sz="2800" dirty="0"/>
            </a:br>
            <a:r>
              <a:rPr lang="en-US" sz="2800" dirty="0"/>
              <a:t>(6 min)</a:t>
            </a:r>
          </a:p>
          <a:p>
            <a:pPr marL="914400" lvl="1" indent="-514350">
              <a:buClr>
                <a:schemeClr val="accent2"/>
              </a:buClr>
            </a:pPr>
            <a:r>
              <a:rPr lang="en-US" sz="2600" dirty="0"/>
              <a:t>data represented in tables, graphs, and images</a:t>
            </a:r>
          </a:p>
          <a:p>
            <a:pPr marL="914400" lvl="1" indent="-514350">
              <a:buClr>
                <a:schemeClr val="accent2"/>
              </a:buClr>
            </a:pPr>
            <a:r>
              <a:rPr lang="en-US" sz="2600" dirty="0"/>
              <a:t>take home message</a:t>
            </a:r>
          </a:p>
          <a:p>
            <a:pPr marL="914400" lvl="1" indent="-514350">
              <a:buClr>
                <a:schemeClr val="accent2"/>
              </a:buClr>
              <a:buFont typeface="+mj-lt"/>
              <a:buAutoNum type="arabicPeriod"/>
            </a:pPr>
            <a:endParaRPr lang="en-US" sz="2600" dirty="0"/>
          </a:p>
        </p:txBody>
      </p:sp>
    </p:spTree>
    <p:extLst>
      <p:ext uri="{BB962C8B-B14F-4D97-AF65-F5344CB8AC3E}">
        <p14:creationId xmlns:p14="http://schemas.microsoft.com/office/powerpoint/2010/main" val="787097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A2C055A-AE0A-4084-8B15-EF253C05A85F}"/>
              </a:ext>
            </a:extLst>
          </p:cNvPr>
          <p:cNvSpPr/>
          <p:nvPr/>
        </p:nvSpPr>
        <p:spPr>
          <a:xfrm>
            <a:off x="417689" y="509411"/>
            <a:ext cx="1704622" cy="171308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3</a:t>
            </a:r>
          </a:p>
        </p:txBody>
      </p:sp>
      <p:sp>
        <p:nvSpPr>
          <p:cNvPr id="5" name="Rectangle: Rounded Corners 4">
            <a:extLst>
              <a:ext uri="{FF2B5EF4-FFF2-40B4-BE49-F238E27FC236}">
                <a16:creationId xmlns:a16="http://schemas.microsoft.com/office/drawing/2014/main" id="{71F1D906-4545-44CA-9DDA-A8E97C6C73D4}"/>
              </a:ext>
            </a:extLst>
          </p:cNvPr>
          <p:cNvSpPr/>
          <p:nvPr/>
        </p:nvSpPr>
        <p:spPr>
          <a:xfrm>
            <a:off x="2190045" y="711200"/>
            <a:ext cx="9561688" cy="1354667"/>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CONCLUSION (1 minute)</a:t>
            </a:r>
          </a:p>
        </p:txBody>
      </p:sp>
      <p:sp>
        <p:nvSpPr>
          <p:cNvPr id="6" name="Content Placeholder 2">
            <a:extLst>
              <a:ext uri="{FF2B5EF4-FFF2-40B4-BE49-F238E27FC236}">
                <a16:creationId xmlns:a16="http://schemas.microsoft.com/office/drawing/2014/main" id="{9BAE2EA8-899B-49E8-9BD3-8C3CE4C911CD}"/>
              </a:ext>
            </a:extLst>
          </p:cNvPr>
          <p:cNvSpPr txBox="1">
            <a:spLocks/>
          </p:cNvSpPr>
          <p:nvPr/>
        </p:nvSpPr>
        <p:spPr>
          <a:xfrm>
            <a:off x="819150" y="2267656"/>
            <a:ext cx="10553700" cy="3636963"/>
          </a:xfrm>
          <a:prstGeom prst="rect">
            <a:avLst/>
          </a:prstGeom>
          <a:noFill/>
          <a:ln>
            <a:noFill/>
          </a:ln>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514350" indent="-514350">
              <a:buClr>
                <a:schemeClr val="accent3"/>
              </a:buClr>
              <a:buFont typeface="+mj-lt"/>
              <a:buAutoNum type="arabicPeriod"/>
            </a:pPr>
            <a:r>
              <a:rPr lang="en-US" sz="2800" dirty="0"/>
              <a:t>end your presentation (1 min)</a:t>
            </a:r>
          </a:p>
          <a:p>
            <a:pPr marL="914400" lvl="1" indent="-514350">
              <a:buClr>
                <a:schemeClr val="accent3"/>
              </a:buClr>
            </a:pPr>
            <a:r>
              <a:rPr lang="en-US" sz="2600" dirty="0"/>
              <a:t>restate the impact of your study</a:t>
            </a:r>
          </a:p>
          <a:p>
            <a:pPr marL="914400" lvl="1" indent="-514350">
              <a:buClr>
                <a:schemeClr val="accent3"/>
              </a:buClr>
            </a:pPr>
            <a:r>
              <a:rPr lang="en-US" sz="2600" dirty="0"/>
              <a:t>acknowledge key contributors and funders</a:t>
            </a:r>
          </a:p>
          <a:p>
            <a:pPr marL="914400" lvl="1" indent="-514350">
              <a:buClr>
                <a:schemeClr val="accent3"/>
              </a:buClr>
            </a:pPr>
            <a:r>
              <a:rPr lang="en-US" sz="2600" dirty="0"/>
              <a:t>provide references</a:t>
            </a:r>
          </a:p>
          <a:p>
            <a:pPr marL="914400" lvl="1" indent="-514350">
              <a:buClr>
                <a:schemeClr val="accent3"/>
              </a:buClr>
            </a:pPr>
            <a:r>
              <a:rPr lang="en-US" sz="2600" dirty="0"/>
              <a:t>thank organizers, other authors, audience for attention</a:t>
            </a:r>
          </a:p>
          <a:p>
            <a:pPr marL="914400" lvl="1" indent="-514350">
              <a:buClr>
                <a:schemeClr val="accent3"/>
              </a:buClr>
            </a:pPr>
            <a:r>
              <a:rPr lang="en-US" sz="2600" dirty="0"/>
              <a:t>open the floor to questions</a:t>
            </a:r>
          </a:p>
        </p:txBody>
      </p:sp>
    </p:spTree>
    <p:extLst>
      <p:ext uri="{BB962C8B-B14F-4D97-AF65-F5344CB8AC3E}">
        <p14:creationId xmlns:p14="http://schemas.microsoft.com/office/powerpoint/2010/main" val="1207230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3644F8-45CA-4A09-BE74-3D88A3AD4D42}"/>
              </a:ext>
            </a:extLst>
          </p:cNvPr>
          <p:cNvSpPr>
            <a:spLocks noGrp="1"/>
          </p:cNvSpPr>
          <p:nvPr>
            <p:ph type="title" idx="4294967295"/>
          </p:nvPr>
        </p:nvSpPr>
        <p:spPr>
          <a:xfrm rot="16200000">
            <a:off x="-2400242" y="2936136"/>
            <a:ext cx="6432331" cy="969962"/>
          </a:xfrm>
        </p:spPr>
        <p:txBody>
          <a:bodyPr anchor="t"/>
          <a:lstStyle/>
          <a:p>
            <a:pPr algn="ctr"/>
            <a:r>
              <a:rPr lang="en-US" dirty="0"/>
              <a:t>EVALUATE POSTER #1</a:t>
            </a:r>
          </a:p>
        </p:txBody>
      </p:sp>
      <p:sp>
        <p:nvSpPr>
          <p:cNvPr id="7" name="Rectangle 1">
            <a:extLst>
              <a:ext uri="{FF2B5EF4-FFF2-40B4-BE49-F238E27FC236}">
                <a16:creationId xmlns:a16="http://schemas.microsoft.com/office/drawing/2014/main" id="{9C728F41-7114-4C34-BE73-81928CF81DE4}"/>
              </a:ext>
            </a:extLst>
          </p:cNvPr>
          <p:cNvSpPr>
            <a:spLocks noChangeArrowheads="1"/>
          </p:cNvSpPr>
          <p:nvPr/>
        </p:nvSpPr>
        <p:spPr bwMode="auto">
          <a:xfrm>
            <a:off x="5443538" y="218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0" name="Picture 2" descr="completed scientific poster">
            <a:extLst>
              <a:ext uri="{FF2B5EF4-FFF2-40B4-BE49-F238E27FC236}">
                <a16:creationId xmlns:a16="http://schemas.microsoft.com/office/drawing/2014/main" id="{DB5EABC4-B002-4E78-AC20-B98277502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631" y="0"/>
            <a:ext cx="101664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200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54C42-0763-461D-A427-6F4B782FFE48}"/>
              </a:ext>
            </a:extLst>
          </p:cNvPr>
          <p:cNvSpPr>
            <a:spLocks noGrp="1"/>
          </p:cNvSpPr>
          <p:nvPr>
            <p:ph type="ctrTitle"/>
          </p:nvPr>
        </p:nvSpPr>
        <p:spPr/>
        <p:txBody>
          <a:bodyPr/>
          <a:lstStyle/>
          <a:p>
            <a:r>
              <a:rPr lang="en-US" dirty="0"/>
              <a:t>Creating a Poster/Presentation</a:t>
            </a:r>
            <a:br>
              <a:rPr lang="en-US" dirty="0"/>
            </a:br>
            <a:r>
              <a:rPr lang="en-US" dirty="0"/>
              <a:t>Workshop</a:t>
            </a:r>
          </a:p>
        </p:txBody>
      </p:sp>
      <p:sp>
        <p:nvSpPr>
          <p:cNvPr id="3" name="Subtitle 2">
            <a:extLst>
              <a:ext uri="{FF2B5EF4-FFF2-40B4-BE49-F238E27FC236}">
                <a16:creationId xmlns:a16="http://schemas.microsoft.com/office/drawing/2014/main" id="{E124A21F-A152-40F6-98BC-629D840E880E}"/>
              </a:ext>
            </a:extLst>
          </p:cNvPr>
          <p:cNvSpPr>
            <a:spLocks noGrp="1"/>
          </p:cNvSpPr>
          <p:nvPr>
            <p:ph type="subTitle" idx="1"/>
          </p:nvPr>
        </p:nvSpPr>
        <p:spPr/>
        <p:txBody>
          <a:bodyPr/>
          <a:lstStyle/>
          <a:p>
            <a:r>
              <a:rPr lang="en-US" dirty="0"/>
              <a:t>Drs. Amanda Brooks, Jennifer Hellier, and Karma McKelvey</a:t>
            </a:r>
          </a:p>
        </p:txBody>
      </p:sp>
    </p:spTree>
    <p:extLst>
      <p:ext uri="{BB962C8B-B14F-4D97-AF65-F5344CB8AC3E}">
        <p14:creationId xmlns:p14="http://schemas.microsoft.com/office/powerpoint/2010/main" val="1776354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4547B2-AF41-4AED-90D7-BCE84F783CC2}"/>
              </a:ext>
            </a:extLst>
          </p:cNvPr>
          <p:cNvPicPr>
            <a:picLocks noChangeAspect="1"/>
          </p:cNvPicPr>
          <p:nvPr/>
        </p:nvPicPr>
        <p:blipFill>
          <a:blip r:embed="rId3"/>
          <a:stretch>
            <a:fillRect/>
          </a:stretch>
        </p:blipFill>
        <p:spPr>
          <a:xfrm>
            <a:off x="1675783" y="66205"/>
            <a:ext cx="10291804" cy="6725589"/>
          </a:xfrm>
          <a:prstGeom prst="rect">
            <a:avLst/>
          </a:prstGeom>
        </p:spPr>
      </p:pic>
      <p:sp>
        <p:nvSpPr>
          <p:cNvPr id="4" name="Title 2">
            <a:extLst>
              <a:ext uri="{FF2B5EF4-FFF2-40B4-BE49-F238E27FC236}">
                <a16:creationId xmlns:a16="http://schemas.microsoft.com/office/drawing/2014/main" id="{6B032D96-C05F-1C27-87D0-84CD9252A98F}"/>
              </a:ext>
            </a:extLst>
          </p:cNvPr>
          <p:cNvSpPr txBox="1">
            <a:spLocks/>
          </p:cNvSpPr>
          <p:nvPr/>
        </p:nvSpPr>
        <p:spPr>
          <a:xfrm rot="16200000">
            <a:off x="-2400242" y="2936136"/>
            <a:ext cx="6432331" cy="969962"/>
          </a:xfrm>
          <a:prstGeom prst="rect">
            <a:avLst/>
          </a:prstGeom>
          <a:effectLst>
            <a:outerShdw blurRad="50800" dir="14400000">
              <a:srgbClr val="000000">
                <a:alpha val="60000"/>
              </a:srgbClr>
            </a:outerShdw>
          </a:effectLst>
        </p:spPr>
        <p:txBody>
          <a:bodyPr vert="horz" lIns="91440" tIns="45720" rIns="91440" bIns="45720" rtlCol="0" anchor="t">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EVALUATE POSTER #2</a:t>
            </a:r>
          </a:p>
        </p:txBody>
      </p:sp>
    </p:spTree>
    <p:extLst>
      <p:ext uri="{BB962C8B-B14F-4D97-AF65-F5344CB8AC3E}">
        <p14:creationId xmlns:p14="http://schemas.microsoft.com/office/powerpoint/2010/main" val="329063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BF11A7-C020-4742-B84E-B430C9643C80}"/>
              </a:ext>
            </a:extLst>
          </p:cNvPr>
          <p:cNvPicPr>
            <a:picLocks noChangeAspect="1"/>
          </p:cNvPicPr>
          <p:nvPr/>
        </p:nvPicPr>
        <p:blipFill>
          <a:blip r:embed="rId3"/>
          <a:stretch>
            <a:fillRect/>
          </a:stretch>
        </p:blipFill>
        <p:spPr>
          <a:xfrm>
            <a:off x="1714500" y="-17163"/>
            <a:ext cx="10254264" cy="6875163"/>
          </a:xfrm>
          <a:prstGeom prst="rect">
            <a:avLst/>
          </a:prstGeom>
        </p:spPr>
      </p:pic>
      <p:sp>
        <p:nvSpPr>
          <p:cNvPr id="2" name="Title 2">
            <a:extLst>
              <a:ext uri="{FF2B5EF4-FFF2-40B4-BE49-F238E27FC236}">
                <a16:creationId xmlns:a16="http://schemas.microsoft.com/office/drawing/2014/main" id="{6A6F50A7-4752-FCA4-F673-BEC93ACCFD40}"/>
              </a:ext>
            </a:extLst>
          </p:cNvPr>
          <p:cNvSpPr txBox="1">
            <a:spLocks/>
          </p:cNvSpPr>
          <p:nvPr/>
        </p:nvSpPr>
        <p:spPr>
          <a:xfrm rot="16200000">
            <a:off x="-2400242" y="2936136"/>
            <a:ext cx="6432331" cy="969962"/>
          </a:xfrm>
          <a:prstGeom prst="rect">
            <a:avLst/>
          </a:prstGeom>
          <a:effectLst>
            <a:outerShdw blurRad="50800" dir="14400000">
              <a:srgbClr val="000000">
                <a:alpha val="60000"/>
              </a:srgbClr>
            </a:outerShdw>
          </a:effectLst>
        </p:spPr>
        <p:txBody>
          <a:bodyPr vert="horz" lIns="91440" tIns="45720" rIns="91440" bIns="45720" rtlCol="0" anchor="t">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EVALUATE POSTER #3</a:t>
            </a:r>
          </a:p>
        </p:txBody>
      </p:sp>
    </p:spTree>
    <p:extLst>
      <p:ext uri="{BB962C8B-B14F-4D97-AF65-F5344CB8AC3E}">
        <p14:creationId xmlns:p14="http://schemas.microsoft.com/office/powerpoint/2010/main" val="173551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70C5-698F-44DE-B198-1E096B22BC2F}"/>
              </a:ext>
            </a:extLst>
          </p:cNvPr>
          <p:cNvSpPr>
            <a:spLocks noGrp="1"/>
          </p:cNvSpPr>
          <p:nvPr>
            <p:ph type="title"/>
          </p:nvPr>
        </p:nvSpPr>
        <p:spPr/>
        <p:txBody>
          <a:bodyPr/>
          <a:lstStyle/>
          <a:p>
            <a:r>
              <a:rPr lang="en-US" dirty="0"/>
              <a:t>REFERENCES &amp; HELPFUL SITES</a:t>
            </a:r>
          </a:p>
        </p:txBody>
      </p:sp>
      <p:sp>
        <p:nvSpPr>
          <p:cNvPr id="3" name="Content Placeholder 2">
            <a:extLst>
              <a:ext uri="{FF2B5EF4-FFF2-40B4-BE49-F238E27FC236}">
                <a16:creationId xmlns:a16="http://schemas.microsoft.com/office/drawing/2014/main" id="{F250C6C4-9E77-42D9-9B08-3399498660E1}"/>
              </a:ext>
            </a:extLst>
          </p:cNvPr>
          <p:cNvSpPr>
            <a:spLocks noGrp="1"/>
          </p:cNvSpPr>
          <p:nvPr>
            <p:ph idx="1"/>
          </p:nvPr>
        </p:nvSpPr>
        <p:spPr>
          <a:xfrm>
            <a:off x="818713" y="2474539"/>
            <a:ext cx="10554574" cy="3636511"/>
          </a:xfrm>
        </p:spPr>
        <p:txBody>
          <a:bodyPr/>
          <a:lstStyle/>
          <a:p>
            <a:r>
              <a:rPr lang="en-US" sz="2400" dirty="0">
                <a:solidFill>
                  <a:srgbClr val="FFFF00"/>
                </a:solidFill>
                <a:hlinkClick r:id="rId2">
                  <a:extLst>
                    <a:ext uri="{A12FA001-AC4F-418D-AE19-62706E023703}">
                      <ahyp:hlinkClr xmlns:ahyp="http://schemas.microsoft.com/office/drawing/2018/hyperlinkcolor" val="tx"/>
                    </a:ext>
                  </a:extLst>
                </a:hlinkClick>
              </a:rPr>
              <a:t>https://ohiostate.pressbooks.pub/scientificposterguide/chapter/scientific-posters/</a:t>
            </a:r>
            <a:endParaRPr lang="en-US" sz="2400" dirty="0">
              <a:solidFill>
                <a:srgbClr val="FFFF00"/>
              </a:solidFill>
            </a:endParaRPr>
          </a:p>
          <a:p>
            <a:r>
              <a:rPr lang="en-US" sz="2400" u="sng" dirty="0">
                <a:solidFill>
                  <a:srgbClr val="FFFF00"/>
                </a:solidFill>
                <a:hlinkClick r:id="rId3">
                  <a:extLst>
                    <a:ext uri="{A12FA001-AC4F-418D-AE19-62706E023703}">
                      <ahyp:hlinkClr xmlns:ahyp="http://schemas.microsoft.com/office/drawing/2018/hyperlinkcolor" val="tx"/>
                    </a:ext>
                  </a:extLst>
                </a:hlinkClick>
              </a:rPr>
              <a:t>https://colinpurrington.com/tips/poster-design/</a:t>
            </a:r>
            <a:r>
              <a:rPr lang="en-US" sz="2400" dirty="0">
                <a:solidFill>
                  <a:srgbClr val="FFFF00"/>
                </a:solidFill>
              </a:rPr>
              <a:t> </a:t>
            </a:r>
          </a:p>
          <a:p>
            <a:r>
              <a:rPr lang="en-US" sz="2400" dirty="0">
                <a:solidFill>
                  <a:srgbClr val="FFFF00"/>
                </a:solidFill>
                <a:hlinkClick r:id="rId4">
                  <a:extLst>
                    <a:ext uri="{A12FA001-AC4F-418D-AE19-62706E023703}">
                      <ahyp:hlinkClr xmlns:ahyp="http://schemas.microsoft.com/office/drawing/2018/hyperlinkcolor" val="tx"/>
                    </a:ext>
                  </a:extLst>
                </a:hlinkClick>
              </a:rPr>
              <a:t>https://owl.purdue.edu/owl/general_writing/common_writing_assignments/research_posters/research_poster_overview%20.html</a:t>
            </a:r>
            <a:endParaRPr lang="en-US" sz="2400" dirty="0">
              <a:solidFill>
                <a:srgbClr val="FFFF00"/>
              </a:solidFill>
            </a:endParaRPr>
          </a:p>
          <a:p>
            <a:r>
              <a:rPr lang="en-US" sz="2400" dirty="0">
                <a:solidFill>
                  <a:srgbClr val="FFFF00"/>
                </a:solidFill>
                <a:hlinkClick r:id="rId5">
                  <a:extLst>
                    <a:ext uri="{A12FA001-AC4F-418D-AE19-62706E023703}">
                      <ahyp:hlinkClr xmlns:ahyp="http://schemas.microsoft.com/office/drawing/2018/hyperlinkcolor" val="tx"/>
                    </a:ext>
                  </a:extLst>
                </a:hlinkClick>
              </a:rPr>
              <a:t>https://guides.nyu.edu/posters</a:t>
            </a:r>
            <a:r>
              <a:rPr lang="en-US" sz="2400" dirty="0">
                <a:solidFill>
                  <a:srgbClr val="FFFF00"/>
                </a:solidFill>
              </a:rPr>
              <a:t> </a:t>
            </a:r>
          </a:p>
          <a:p>
            <a:r>
              <a:rPr lang="en-US" sz="2400" u="sng" dirty="0">
                <a:solidFill>
                  <a:srgbClr val="FFFF00"/>
                </a:solidFill>
              </a:rPr>
              <a:t>https://printcenter.rvu.edu/</a:t>
            </a:r>
            <a:endParaRPr lang="en-US" sz="2400" dirty="0"/>
          </a:p>
          <a:p>
            <a:endParaRPr lang="en-US" dirty="0"/>
          </a:p>
        </p:txBody>
      </p:sp>
    </p:spTree>
    <p:extLst>
      <p:ext uri="{BB962C8B-B14F-4D97-AF65-F5344CB8AC3E}">
        <p14:creationId xmlns:p14="http://schemas.microsoft.com/office/powerpoint/2010/main" val="3876588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A14CE2B0-0F0F-433D-8ED6-770921C98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197AAF0-FDFB-8770-8B80-1B39723C363C}"/>
              </a:ext>
            </a:extLst>
          </p:cNvPr>
          <p:cNvSpPr>
            <a:spLocks noGrp="1"/>
          </p:cNvSpPr>
          <p:nvPr>
            <p:ph type="title"/>
          </p:nvPr>
        </p:nvSpPr>
        <p:spPr>
          <a:xfrm>
            <a:off x="810002" y="639097"/>
            <a:ext cx="4961534" cy="3781101"/>
          </a:xfrm>
        </p:spPr>
        <p:txBody>
          <a:bodyPr vert="horz" lIns="91440" tIns="45720" rIns="91440" bIns="45720" rtlCol="0" anchor="b">
            <a:normAutofit/>
          </a:bodyPr>
          <a:lstStyle/>
          <a:p>
            <a:r>
              <a:rPr lang="en-US" sz="5400"/>
              <a:t>Post-survey: Please complete today!</a:t>
            </a:r>
          </a:p>
        </p:txBody>
      </p:sp>
      <p:pic>
        <p:nvPicPr>
          <p:cNvPr id="5" name="Content Placeholder 4">
            <a:extLst>
              <a:ext uri="{FF2B5EF4-FFF2-40B4-BE49-F238E27FC236}">
                <a16:creationId xmlns:a16="http://schemas.microsoft.com/office/drawing/2014/main" id="{EFC1109A-CF7B-1287-8872-ECF13175D832}"/>
              </a:ext>
            </a:extLst>
          </p:cNvPr>
          <p:cNvPicPr>
            <a:picLocks noGrp="1" noChangeAspect="1"/>
          </p:cNvPicPr>
          <p:nvPr>
            <p:ph idx="1"/>
          </p:nvPr>
        </p:nvPicPr>
        <p:blipFill>
          <a:blip r:embed="rId2"/>
          <a:srcRect l="6403" r="4780"/>
          <a:stretch/>
        </p:blipFill>
        <p:spPr>
          <a:xfrm>
            <a:off x="6100916" y="10"/>
            <a:ext cx="6091084" cy="6857990"/>
          </a:xfrm>
          <a:prstGeom prst="rect">
            <a:avLst/>
          </a:prstGeom>
        </p:spPr>
      </p:pic>
      <p:sp>
        <p:nvSpPr>
          <p:cNvPr id="6" name="Subtitle 2">
            <a:extLst>
              <a:ext uri="{FF2B5EF4-FFF2-40B4-BE49-F238E27FC236}">
                <a16:creationId xmlns:a16="http://schemas.microsoft.com/office/drawing/2014/main" id="{27B3AB56-81B2-C7CA-5E8D-B8E2EBE00781}"/>
              </a:ext>
            </a:extLst>
          </p:cNvPr>
          <p:cNvSpPr txBox="1">
            <a:spLocks/>
          </p:cNvSpPr>
          <p:nvPr/>
        </p:nvSpPr>
        <p:spPr>
          <a:xfrm>
            <a:off x="1639739" y="5467110"/>
            <a:ext cx="1916266" cy="785656"/>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sz="2400"/>
              <a:t>Thank you!</a:t>
            </a:r>
            <a:endParaRPr lang="en-US" sz="2400" dirty="0"/>
          </a:p>
        </p:txBody>
      </p:sp>
    </p:spTree>
    <p:extLst>
      <p:ext uri="{BB962C8B-B14F-4D97-AF65-F5344CB8AC3E}">
        <p14:creationId xmlns:p14="http://schemas.microsoft.com/office/powerpoint/2010/main" val="3243076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4DFF-B5F3-4213-B768-3979305E4602}"/>
              </a:ext>
            </a:extLst>
          </p:cNvPr>
          <p:cNvSpPr>
            <a:spLocks noGrp="1"/>
          </p:cNvSpPr>
          <p:nvPr>
            <p:ph type="title"/>
          </p:nvPr>
        </p:nvSpPr>
        <p:spPr/>
        <p:txBody>
          <a:bodyPr/>
          <a:lstStyle/>
          <a:p>
            <a:r>
              <a:rPr lang="en-US" dirty="0"/>
              <a:t>WHO IS YOUR AUDIENCE?</a:t>
            </a:r>
          </a:p>
        </p:txBody>
      </p:sp>
      <p:sp>
        <p:nvSpPr>
          <p:cNvPr id="3" name="Content Placeholder 2">
            <a:extLst>
              <a:ext uri="{FF2B5EF4-FFF2-40B4-BE49-F238E27FC236}">
                <a16:creationId xmlns:a16="http://schemas.microsoft.com/office/drawing/2014/main" id="{71B457EE-820B-4F7B-85C6-398B76D534E0}"/>
              </a:ext>
            </a:extLst>
          </p:cNvPr>
          <p:cNvSpPr>
            <a:spLocks noGrp="1"/>
          </p:cNvSpPr>
          <p:nvPr>
            <p:ph idx="1"/>
          </p:nvPr>
        </p:nvSpPr>
        <p:spPr/>
        <p:txBody>
          <a:bodyPr>
            <a:normAutofit/>
          </a:bodyPr>
          <a:lstStyle/>
          <a:p>
            <a:r>
              <a:rPr lang="en-US" sz="3000" dirty="0"/>
              <a:t> What do they know? Experts? Novices?</a:t>
            </a:r>
          </a:p>
          <a:p>
            <a:r>
              <a:rPr lang="en-US" sz="3000" dirty="0"/>
              <a:t> How much time do you have for your presentation?</a:t>
            </a:r>
          </a:p>
          <a:p>
            <a:r>
              <a:rPr lang="en-US" sz="3000" dirty="0"/>
              <a:t> How much time do they have to read your poster?</a:t>
            </a:r>
          </a:p>
          <a:p>
            <a:r>
              <a:rPr lang="en-US" sz="3000" dirty="0"/>
              <a:t> Does your audience have decent vision?</a:t>
            </a:r>
          </a:p>
        </p:txBody>
      </p:sp>
    </p:spTree>
    <p:extLst>
      <p:ext uri="{BB962C8B-B14F-4D97-AF65-F5344CB8AC3E}">
        <p14:creationId xmlns:p14="http://schemas.microsoft.com/office/powerpoint/2010/main" val="2590266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B1B3C-779B-4DD0-9657-38D326190063}"/>
              </a:ext>
            </a:extLst>
          </p:cNvPr>
          <p:cNvSpPr>
            <a:spLocks noGrp="1"/>
          </p:cNvSpPr>
          <p:nvPr>
            <p:ph type="title"/>
          </p:nvPr>
        </p:nvSpPr>
        <p:spPr/>
        <p:txBody>
          <a:bodyPr/>
          <a:lstStyle/>
          <a:p>
            <a:r>
              <a:rPr lang="en-US" dirty="0"/>
              <a:t>WHAT TO INCLUDE</a:t>
            </a:r>
          </a:p>
        </p:txBody>
      </p:sp>
      <p:sp>
        <p:nvSpPr>
          <p:cNvPr id="3" name="Content Placeholder 2">
            <a:extLst>
              <a:ext uri="{FF2B5EF4-FFF2-40B4-BE49-F238E27FC236}">
                <a16:creationId xmlns:a16="http://schemas.microsoft.com/office/drawing/2014/main" id="{34F51275-A76D-4C3C-ABA2-F480C1FB05EE}"/>
              </a:ext>
            </a:extLst>
          </p:cNvPr>
          <p:cNvSpPr>
            <a:spLocks noGrp="1"/>
          </p:cNvSpPr>
          <p:nvPr>
            <p:ph idx="1"/>
          </p:nvPr>
        </p:nvSpPr>
        <p:spPr>
          <a:xfrm>
            <a:off x="818712" y="2222287"/>
            <a:ext cx="10554574" cy="4059243"/>
          </a:xfrm>
        </p:spPr>
        <p:txBody>
          <a:bodyPr>
            <a:noAutofit/>
          </a:bodyPr>
          <a:lstStyle/>
          <a:p>
            <a:pPr>
              <a:buFont typeface="+mj-lt"/>
              <a:buAutoNum type="arabicPeriod"/>
            </a:pPr>
            <a:r>
              <a:rPr lang="en-US" sz="2300" dirty="0"/>
              <a:t>title</a:t>
            </a:r>
          </a:p>
          <a:p>
            <a:pPr>
              <a:buFont typeface="+mj-lt"/>
              <a:buAutoNum type="arabicPeriod"/>
            </a:pPr>
            <a:r>
              <a:rPr lang="en-US" sz="2300" dirty="0"/>
              <a:t>author*</a:t>
            </a:r>
          </a:p>
          <a:p>
            <a:pPr>
              <a:buFont typeface="+mj-lt"/>
              <a:buAutoNum type="arabicPeriod"/>
            </a:pPr>
            <a:r>
              <a:rPr lang="en-US" sz="2300" dirty="0"/>
              <a:t>abstract/overview</a:t>
            </a:r>
          </a:p>
          <a:p>
            <a:pPr>
              <a:buFont typeface="+mj-lt"/>
              <a:buAutoNum type="arabicPeriod"/>
            </a:pPr>
            <a:r>
              <a:rPr lang="en-US" sz="2300" dirty="0"/>
              <a:t>background / introduction</a:t>
            </a:r>
          </a:p>
          <a:p>
            <a:pPr>
              <a:buFont typeface="+mj-lt"/>
              <a:buAutoNum type="arabicPeriod"/>
            </a:pPr>
            <a:r>
              <a:rPr lang="en-US" sz="2300" dirty="0"/>
              <a:t>methods used</a:t>
            </a:r>
          </a:p>
          <a:p>
            <a:pPr>
              <a:buFont typeface="+mj-lt"/>
              <a:buAutoNum type="arabicPeriod"/>
            </a:pPr>
            <a:r>
              <a:rPr lang="en-US" sz="2300" dirty="0"/>
              <a:t>results (4-6 high-resolution figures and/or tables)</a:t>
            </a:r>
          </a:p>
          <a:p>
            <a:pPr>
              <a:buFont typeface="+mj-lt"/>
              <a:buAutoNum type="arabicPeriod"/>
            </a:pPr>
            <a:r>
              <a:rPr lang="en-US" sz="2300" dirty="0"/>
              <a:t>discussion/conclusions</a:t>
            </a:r>
          </a:p>
          <a:p>
            <a:pPr>
              <a:buFont typeface="+mj-lt"/>
              <a:buAutoNum type="arabicPeriod"/>
            </a:pPr>
            <a:r>
              <a:rPr lang="en-US" sz="2300" dirty="0"/>
              <a:t>references</a:t>
            </a:r>
          </a:p>
          <a:p>
            <a:pPr>
              <a:buFont typeface="+mj-lt"/>
              <a:buAutoNum type="arabicPeriod"/>
            </a:pPr>
            <a:r>
              <a:rPr lang="en-US" sz="2300" dirty="0"/>
              <a:t>acknowledgements (i.e., funding, participants, etc.)</a:t>
            </a:r>
          </a:p>
        </p:txBody>
      </p:sp>
      <p:sp>
        <p:nvSpPr>
          <p:cNvPr id="4" name="Rectangle 3">
            <a:extLst>
              <a:ext uri="{FF2B5EF4-FFF2-40B4-BE49-F238E27FC236}">
                <a16:creationId xmlns:a16="http://schemas.microsoft.com/office/drawing/2014/main" id="{A0901AA4-3999-4E0B-96A3-02C615EFE868}"/>
              </a:ext>
            </a:extLst>
          </p:cNvPr>
          <p:cNvSpPr/>
          <p:nvPr/>
        </p:nvSpPr>
        <p:spPr>
          <a:xfrm>
            <a:off x="9656466" y="5912198"/>
            <a:ext cx="2253550" cy="646331"/>
          </a:xfrm>
          <a:prstGeom prst="rect">
            <a:avLst/>
          </a:prstGeom>
        </p:spPr>
        <p:txBody>
          <a:bodyPr wrap="square">
            <a:spAutoFit/>
          </a:bodyPr>
          <a:lstStyle/>
          <a:p>
            <a:pPr algn="r"/>
            <a:r>
              <a:rPr lang="en-US" sz="1200" dirty="0"/>
              <a:t>https://ohiostate.pressbooks.pub/scientificposterguide/chapter/scientific-posters/</a:t>
            </a:r>
          </a:p>
        </p:txBody>
      </p:sp>
      <p:cxnSp>
        <p:nvCxnSpPr>
          <p:cNvPr id="7" name="Straight Arrow Connector 6">
            <a:extLst>
              <a:ext uri="{FF2B5EF4-FFF2-40B4-BE49-F238E27FC236}">
                <a16:creationId xmlns:a16="http://schemas.microsoft.com/office/drawing/2014/main" id="{DE81DD15-DD79-4DE5-B12D-24AD5200EA82}"/>
              </a:ext>
            </a:extLst>
          </p:cNvPr>
          <p:cNvCxnSpPr>
            <a:cxnSpLocks/>
          </p:cNvCxnSpPr>
          <p:nvPr/>
        </p:nvCxnSpPr>
        <p:spPr>
          <a:xfrm flipH="1">
            <a:off x="2472184" y="2788385"/>
            <a:ext cx="398890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76B929D-EEFA-4CA1-998A-D0BDACC65E6B}"/>
              </a:ext>
            </a:extLst>
          </p:cNvPr>
          <p:cNvSpPr txBox="1"/>
          <p:nvPr/>
        </p:nvSpPr>
        <p:spPr>
          <a:xfrm>
            <a:off x="6461088" y="2557552"/>
            <a:ext cx="5448928" cy="461665"/>
          </a:xfrm>
          <a:prstGeom prst="rect">
            <a:avLst/>
          </a:prstGeom>
          <a:noFill/>
        </p:spPr>
        <p:txBody>
          <a:bodyPr wrap="none" rtlCol="0">
            <a:spAutoFit/>
          </a:bodyPr>
          <a:lstStyle/>
          <a:p>
            <a:r>
              <a:rPr lang="en-US" sz="2400" dirty="0"/>
              <a:t>Surprisingly, I have seen this missing!</a:t>
            </a:r>
          </a:p>
        </p:txBody>
      </p:sp>
    </p:spTree>
    <p:extLst>
      <p:ext uri="{BB962C8B-B14F-4D97-AF65-F5344CB8AC3E}">
        <p14:creationId xmlns:p14="http://schemas.microsoft.com/office/powerpoint/2010/main" val="399387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B1B3C-779B-4DD0-9657-38D326190063}"/>
              </a:ext>
            </a:extLst>
          </p:cNvPr>
          <p:cNvSpPr>
            <a:spLocks noGrp="1"/>
          </p:cNvSpPr>
          <p:nvPr>
            <p:ph type="title"/>
          </p:nvPr>
        </p:nvSpPr>
        <p:spPr/>
        <p:txBody>
          <a:bodyPr/>
          <a:lstStyle/>
          <a:p>
            <a:r>
              <a:rPr lang="en-US" dirty="0"/>
              <a:t>WHAT </a:t>
            </a:r>
            <a:r>
              <a:rPr lang="en-US" i="1" u="sng" dirty="0"/>
              <a:t>NOT</a:t>
            </a:r>
            <a:r>
              <a:rPr lang="en-US" dirty="0"/>
              <a:t> TO INCLUDE OR DO</a:t>
            </a:r>
          </a:p>
        </p:txBody>
      </p:sp>
      <p:sp>
        <p:nvSpPr>
          <p:cNvPr id="3" name="Content Placeholder 2">
            <a:extLst>
              <a:ext uri="{FF2B5EF4-FFF2-40B4-BE49-F238E27FC236}">
                <a16:creationId xmlns:a16="http://schemas.microsoft.com/office/drawing/2014/main" id="{34F51275-A76D-4C3C-ABA2-F480C1FB05EE}"/>
              </a:ext>
            </a:extLst>
          </p:cNvPr>
          <p:cNvSpPr>
            <a:spLocks noGrp="1"/>
          </p:cNvSpPr>
          <p:nvPr>
            <p:ph idx="1"/>
          </p:nvPr>
        </p:nvSpPr>
        <p:spPr/>
        <p:txBody>
          <a:bodyPr>
            <a:normAutofit/>
          </a:bodyPr>
          <a:lstStyle/>
          <a:p>
            <a:pPr>
              <a:buFont typeface="+mj-lt"/>
              <a:buAutoNum type="arabicPeriod"/>
            </a:pPr>
            <a:r>
              <a:rPr lang="en-US" sz="2800" dirty="0"/>
              <a:t> TOO MUCH information (e.g., loads of text)</a:t>
            </a:r>
          </a:p>
          <a:p>
            <a:pPr>
              <a:buFont typeface="+mj-lt"/>
              <a:buAutoNum type="arabicPeriod"/>
            </a:pPr>
            <a:r>
              <a:rPr lang="en-US" sz="2800" dirty="0"/>
              <a:t> </a:t>
            </a:r>
            <a:r>
              <a:rPr lang="en-US" sz="1400" dirty="0"/>
              <a:t>too small of text</a:t>
            </a:r>
          </a:p>
          <a:p>
            <a:pPr>
              <a:buFont typeface="+mj-lt"/>
              <a:buAutoNum type="arabicPeriod"/>
            </a:pPr>
            <a:r>
              <a:rPr lang="en-US" sz="2800" dirty="0"/>
              <a:t> low-resolution figures</a:t>
            </a:r>
          </a:p>
          <a:p>
            <a:pPr>
              <a:buFont typeface="+mj-lt"/>
              <a:buAutoNum type="arabicPeriod"/>
            </a:pPr>
            <a:r>
              <a:rPr lang="en-US" sz="2800" dirty="0"/>
              <a:t> names of participants (or other HPI)</a:t>
            </a:r>
            <a:endParaRPr lang="en-US" sz="2800" dirty="0">
              <a:highlight>
                <a:srgbClr val="FFFF00"/>
              </a:highlight>
            </a:endParaRPr>
          </a:p>
          <a:p>
            <a:pPr>
              <a:buFont typeface="+mj-lt"/>
              <a:buAutoNum type="arabicPeriod"/>
            </a:pPr>
            <a:r>
              <a:rPr lang="en-US" sz="2800" dirty="0"/>
              <a:t> </a:t>
            </a:r>
            <a:r>
              <a:rPr lang="en-US" sz="2800" dirty="0">
                <a:highlight>
                  <a:srgbClr val="FFFF00"/>
                </a:highlight>
              </a:rPr>
              <a:t>poor contrast between background and text</a:t>
            </a:r>
          </a:p>
        </p:txBody>
      </p:sp>
      <p:sp>
        <p:nvSpPr>
          <p:cNvPr id="4" name="Rectangle 3">
            <a:extLst>
              <a:ext uri="{FF2B5EF4-FFF2-40B4-BE49-F238E27FC236}">
                <a16:creationId xmlns:a16="http://schemas.microsoft.com/office/drawing/2014/main" id="{A0901AA4-3999-4E0B-96A3-02C615EFE868}"/>
              </a:ext>
            </a:extLst>
          </p:cNvPr>
          <p:cNvSpPr/>
          <p:nvPr/>
        </p:nvSpPr>
        <p:spPr>
          <a:xfrm>
            <a:off x="5678311" y="5858798"/>
            <a:ext cx="6096000" cy="461665"/>
          </a:xfrm>
          <a:prstGeom prst="rect">
            <a:avLst/>
          </a:prstGeom>
        </p:spPr>
        <p:txBody>
          <a:bodyPr>
            <a:spAutoFit/>
          </a:bodyPr>
          <a:lstStyle/>
          <a:p>
            <a:pPr algn="r"/>
            <a:r>
              <a:rPr lang="en-US" sz="1200" dirty="0"/>
              <a:t>link = what to include in your abstract. https://www.ncbi.nlm.nih.gov/pmc/articles/PMC1082941/</a:t>
            </a:r>
          </a:p>
        </p:txBody>
      </p:sp>
      <p:pic>
        <p:nvPicPr>
          <p:cNvPr id="5" name="Picture 4">
            <a:extLst>
              <a:ext uri="{FF2B5EF4-FFF2-40B4-BE49-F238E27FC236}">
                <a16:creationId xmlns:a16="http://schemas.microsoft.com/office/drawing/2014/main" id="{0467409B-26B3-4C92-A43D-59202DE26211}"/>
              </a:ext>
            </a:extLst>
          </p:cNvPr>
          <p:cNvPicPr>
            <a:picLocks noChangeAspect="1"/>
          </p:cNvPicPr>
          <p:nvPr/>
        </p:nvPicPr>
        <p:blipFill>
          <a:blip r:embed="rId3"/>
          <a:stretch>
            <a:fillRect/>
          </a:stretch>
        </p:blipFill>
        <p:spPr>
          <a:xfrm>
            <a:off x="9417377" y="2048389"/>
            <a:ext cx="2507763" cy="3005760"/>
          </a:xfrm>
          <a:prstGeom prst="rect">
            <a:avLst/>
          </a:prstGeom>
        </p:spPr>
      </p:pic>
      <p:cxnSp>
        <p:nvCxnSpPr>
          <p:cNvPr id="7" name="Straight Arrow Connector 6">
            <a:extLst>
              <a:ext uri="{FF2B5EF4-FFF2-40B4-BE49-F238E27FC236}">
                <a16:creationId xmlns:a16="http://schemas.microsoft.com/office/drawing/2014/main" id="{70FBF9E9-A94E-461A-91CA-FB8D510A5B29}"/>
              </a:ext>
            </a:extLst>
          </p:cNvPr>
          <p:cNvCxnSpPr>
            <a:cxnSpLocks/>
          </p:cNvCxnSpPr>
          <p:nvPr/>
        </p:nvCxnSpPr>
        <p:spPr>
          <a:xfrm flipV="1">
            <a:off x="5363852" y="3583343"/>
            <a:ext cx="3836709" cy="45719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469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F51275-A76D-4C3C-ABA2-F480C1FB05EE}"/>
              </a:ext>
            </a:extLst>
          </p:cNvPr>
          <p:cNvSpPr>
            <a:spLocks noGrp="1"/>
          </p:cNvSpPr>
          <p:nvPr>
            <p:ph idx="4294967295"/>
          </p:nvPr>
        </p:nvSpPr>
        <p:spPr>
          <a:xfrm>
            <a:off x="819150" y="2267656"/>
            <a:ext cx="10553700" cy="3636963"/>
          </a:xfrm>
        </p:spPr>
        <p:txBody>
          <a:bodyPr>
            <a:normAutofit/>
          </a:bodyPr>
          <a:lstStyle/>
          <a:p>
            <a:r>
              <a:rPr lang="en-US" sz="2800" dirty="0"/>
              <a:t> use bullet points (no need for full sentences)</a:t>
            </a:r>
          </a:p>
          <a:p>
            <a:r>
              <a:rPr lang="en-US" sz="2800" dirty="0"/>
              <a:t> justify your text to the left</a:t>
            </a:r>
          </a:p>
          <a:p>
            <a:r>
              <a:rPr lang="en-US" sz="2800" dirty="0"/>
              <a:t> pictures = 1000 words </a:t>
            </a:r>
          </a:p>
          <a:p>
            <a:pPr lvl="1"/>
            <a:r>
              <a:rPr lang="en-US" sz="2600" dirty="0"/>
              <a:t> don’t surround images/diagrams with large blocks of text</a:t>
            </a:r>
          </a:p>
        </p:txBody>
      </p:sp>
      <p:sp>
        <p:nvSpPr>
          <p:cNvPr id="5" name="Oval 4">
            <a:extLst>
              <a:ext uri="{FF2B5EF4-FFF2-40B4-BE49-F238E27FC236}">
                <a16:creationId xmlns:a16="http://schemas.microsoft.com/office/drawing/2014/main" id="{070B6AFA-9CF7-4C5D-AC55-4F94D26E741E}"/>
              </a:ext>
            </a:extLst>
          </p:cNvPr>
          <p:cNvSpPr/>
          <p:nvPr/>
        </p:nvSpPr>
        <p:spPr>
          <a:xfrm>
            <a:off x="417689" y="509411"/>
            <a:ext cx="1704622" cy="17130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1</a:t>
            </a:r>
          </a:p>
        </p:txBody>
      </p:sp>
      <p:sp>
        <p:nvSpPr>
          <p:cNvPr id="6" name="Rectangle: Rounded Corners 5">
            <a:extLst>
              <a:ext uri="{FF2B5EF4-FFF2-40B4-BE49-F238E27FC236}">
                <a16:creationId xmlns:a16="http://schemas.microsoft.com/office/drawing/2014/main" id="{8105301A-FFF3-4DA4-9027-F5DDD25DA59A}"/>
              </a:ext>
            </a:extLst>
          </p:cNvPr>
          <p:cNvSpPr/>
          <p:nvPr/>
        </p:nvSpPr>
        <p:spPr>
          <a:xfrm>
            <a:off x="2190045" y="711200"/>
            <a:ext cx="9561688" cy="1354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MAKE IT EASY TO READ</a:t>
            </a:r>
          </a:p>
        </p:txBody>
      </p:sp>
    </p:spTree>
    <p:extLst>
      <p:ext uri="{BB962C8B-B14F-4D97-AF65-F5344CB8AC3E}">
        <p14:creationId xmlns:p14="http://schemas.microsoft.com/office/powerpoint/2010/main" val="3739436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A9AC679-C1C2-4517-9538-4F96BE83EBC7}"/>
              </a:ext>
            </a:extLst>
          </p:cNvPr>
          <p:cNvSpPr/>
          <p:nvPr/>
        </p:nvSpPr>
        <p:spPr>
          <a:xfrm>
            <a:off x="417689" y="509411"/>
            <a:ext cx="1704622" cy="171308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2</a:t>
            </a:r>
          </a:p>
        </p:txBody>
      </p:sp>
      <p:sp>
        <p:nvSpPr>
          <p:cNvPr id="5" name="Rectangle: Rounded Corners 4">
            <a:extLst>
              <a:ext uri="{FF2B5EF4-FFF2-40B4-BE49-F238E27FC236}">
                <a16:creationId xmlns:a16="http://schemas.microsoft.com/office/drawing/2014/main" id="{C4895594-8775-4F5E-B615-342F93141632}"/>
              </a:ext>
            </a:extLst>
          </p:cNvPr>
          <p:cNvSpPr/>
          <p:nvPr/>
        </p:nvSpPr>
        <p:spPr>
          <a:xfrm>
            <a:off x="2190045" y="711200"/>
            <a:ext cx="9561688" cy="135466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MAKE A STORY</a:t>
            </a:r>
          </a:p>
        </p:txBody>
      </p:sp>
      <p:sp>
        <p:nvSpPr>
          <p:cNvPr id="6" name="Content Placeholder 2">
            <a:extLst>
              <a:ext uri="{FF2B5EF4-FFF2-40B4-BE49-F238E27FC236}">
                <a16:creationId xmlns:a16="http://schemas.microsoft.com/office/drawing/2014/main" id="{19D7504A-F0B0-473C-90C1-97C0A9719259}"/>
              </a:ext>
            </a:extLst>
          </p:cNvPr>
          <p:cNvSpPr txBox="1">
            <a:spLocks/>
          </p:cNvSpPr>
          <p:nvPr/>
        </p:nvSpPr>
        <p:spPr>
          <a:xfrm>
            <a:off x="819150" y="2267656"/>
            <a:ext cx="10553700" cy="3636963"/>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Clr>
                <a:schemeClr val="accent2"/>
              </a:buClr>
            </a:pPr>
            <a:r>
              <a:rPr lang="en-US" sz="2800" dirty="0"/>
              <a:t> structure is important</a:t>
            </a:r>
          </a:p>
          <a:p>
            <a:pPr>
              <a:buClr>
                <a:schemeClr val="accent2"/>
              </a:buClr>
            </a:pPr>
            <a:r>
              <a:rPr lang="en-US" sz="2800" dirty="0"/>
              <a:t> logical order from LEFT to RIGHT and TOP to BOTTOM</a:t>
            </a:r>
          </a:p>
          <a:p>
            <a:pPr>
              <a:buClr>
                <a:schemeClr val="accent2"/>
              </a:buClr>
            </a:pPr>
            <a:r>
              <a:rPr lang="en-US" sz="2800" dirty="0"/>
              <a:t> separate your story into three or four columns</a:t>
            </a:r>
          </a:p>
          <a:p>
            <a:pPr>
              <a:buClr>
                <a:schemeClr val="accent2"/>
              </a:buClr>
            </a:pPr>
            <a:r>
              <a:rPr lang="en-US" sz="2800" dirty="0"/>
              <a:t> make a clear START to FINISH flow</a:t>
            </a:r>
          </a:p>
        </p:txBody>
      </p:sp>
    </p:spTree>
    <p:extLst>
      <p:ext uri="{BB962C8B-B14F-4D97-AF65-F5344CB8AC3E}">
        <p14:creationId xmlns:p14="http://schemas.microsoft.com/office/powerpoint/2010/main" val="1934871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A2C055A-AE0A-4084-8B15-EF253C05A85F}"/>
              </a:ext>
            </a:extLst>
          </p:cNvPr>
          <p:cNvSpPr/>
          <p:nvPr/>
        </p:nvSpPr>
        <p:spPr>
          <a:xfrm>
            <a:off x="417689" y="509411"/>
            <a:ext cx="1704622" cy="171308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3</a:t>
            </a:r>
          </a:p>
        </p:txBody>
      </p:sp>
      <p:sp>
        <p:nvSpPr>
          <p:cNvPr id="5" name="Rectangle: Rounded Corners 4">
            <a:extLst>
              <a:ext uri="{FF2B5EF4-FFF2-40B4-BE49-F238E27FC236}">
                <a16:creationId xmlns:a16="http://schemas.microsoft.com/office/drawing/2014/main" id="{71F1D906-4545-44CA-9DDA-A8E97C6C73D4}"/>
              </a:ext>
            </a:extLst>
          </p:cNvPr>
          <p:cNvSpPr/>
          <p:nvPr/>
        </p:nvSpPr>
        <p:spPr>
          <a:xfrm>
            <a:off x="2190045" y="711200"/>
            <a:ext cx="9561688" cy="1354667"/>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BREATHING SPACE</a:t>
            </a:r>
          </a:p>
        </p:txBody>
      </p:sp>
      <p:sp>
        <p:nvSpPr>
          <p:cNvPr id="6" name="Content Placeholder 2">
            <a:extLst>
              <a:ext uri="{FF2B5EF4-FFF2-40B4-BE49-F238E27FC236}">
                <a16:creationId xmlns:a16="http://schemas.microsoft.com/office/drawing/2014/main" id="{9BAE2EA8-899B-49E8-9BD3-8C3CE4C911CD}"/>
              </a:ext>
            </a:extLst>
          </p:cNvPr>
          <p:cNvSpPr txBox="1">
            <a:spLocks/>
          </p:cNvSpPr>
          <p:nvPr/>
        </p:nvSpPr>
        <p:spPr>
          <a:xfrm>
            <a:off x="819150" y="2267656"/>
            <a:ext cx="10878864" cy="3636963"/>
          </a:xfrm>
          <a:prstGeom prst="rect">
            <a:avLst/>
          </a:prstGeom>
          <a:noFill/>
          <a:ln>
            <a:noFill/>
          </a:ln>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Clr>
                <a:schemeClr val="accent3"/>
              </a:buClr>
            </a:pPr>
            <a:r>
              <a:rPr lang="en-US" sz="2800" dirty="0"/>
              <a:t> allow for negative space</a:t>
            </a:r>
          </a:p>
          <a:p>
            <a:pPr>
              <a:buClr>
                <a:schemeClr val="accent3"/>
              </a:buClr>
            </a:pPr>
            <a:r>
              <a:rPr lang="en-US" sz="2800" dirty="0"/>
              <a:t> too much information = cluttered</a:t>
            </a:r>
          </a:p>
          <a:p>
            <a:pPr>
              <a:buClr>
                <a:schemeClr val="accent3"/>
              </a:buClr>
            </a:pPr>
            <a:r>
              <a:rPr lang="en-US" sz="2800" dirty="0"/>
              <a:t> ~40% of the poster should have “white space” or be blank</a:t>
            </a:r>
          </a:p>
          <a:p>
            <a:pPr>
              <a:buClr>
                <a:schemeClr val="accent3"/>
              </a:buClr>
            </a:pPr>
            <a:r>
              <a:rPr lang="en-US" sz="2800" dirty="0"/>
              <a:t> use space strategically </a:t>
            </a:r>
            <a:r>
              <a:rPr lang="en-US" sz="2800" dirty="0">
                <a:sym typeface="Wingdings" panose="05000000000000000000" pitchFamily="2" charset="2"/>
              </a:rPr>
              <a:t> for the most important info (the figures and tables)</a:t>
            </a:r>
            <a:endParaRPr lang="en-US" sz="2800" dirty="0"/>
          </a:p>
        </p:txBody>
      </p:sp>
    </p:spTree>
    <p:extLst>
      <p:ext uri="{BB962C8B-B14F-4D97-AF65-F5344CB8AC3E}">
        <p14:creationId xmlns:p14="http://schemas.microsoft.com/office/powerpoint/2010/main" val="3144581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0DED336-24DA-42E1-AC87-CB299BB26C86}"/>
              </a:ext>
            </a:extLst>
          </p:cNvPr>
          <p:cNvSpPr/>
          <p:nvPr/>
        </p:nvSpPr>
        <p:spPr>
          <a:xfrm>
            <a:off x="417689" y="509411"/>
            <a:ext cx="1704622" cy="171308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4</a:t>
            </a:r>
          </a:p>
        </p:txBody>
      </p:sp>
      <p:sp>
        <p:nvSpPr>
          <p:cNvPr id="5" name="Rectangle: Rounded Corners 4">
            <a:extLst>
              <a:ext uri="{FF2B5EF4-FFF2-40B4-BE49-F238E27FC236}">
                <a16:creationId xmlns:a16="http://schemas.microsoft.com/office/drawing/2014/main" id="{813B3BBA-4AA3-480F-8501-DA4D96216784}"/>
              </a:ext>
            </a:extLst>
          </p:cNvPr>
          <p:cNvSpPr/>
          <p:nvPr/>
        </p:nvSpPr>
        <p:spPr>
          <a:xfrm>
            <a:off x="2190045" y="711200"/>
            <a:ext cx="9561688" cy="1354667"/>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RIGHT COLOR PALETTE</a:t>
            </a:r>
          </a:p>
        </p:txBody>
      </p:sp>
      <p:sp>
        <p:nvSpPr>
          <p:cNvPr id="6" name="Content Placeholder 2">
            <a:extLst>
              <a:ext uri="{FF2B5EF4-FFF2-40B4-BE49-F238E27FC236}">
                <a16:creationId xmlns:a16="http://schemas.microsoft.com/office/drawing/2014/main" id="{018938E3-D0DD-4C91-8EFD-7B85595FA7AE}"/>
              </a:ext>
            </a:extLst>
          </p:cNvPr>
          <p:cNvSpPr txBox="1">
            <a:spLocks/>
          </p:cNvSpPr>
          <p:nvPr/>
        </p:nvSpPr>
        <p:spPr>
          <a:xfrm>
            <a:off x="819150" y="2762956"/>
            <a:ext cx="10553700" cy="3636963"/>
          </a:xfrm>
          <a:prstGeom prst="rect">
            <a:avLst/>
          </a:prstGeom>
          <a:noFill/>
          <a:ln>
            <a:noFill/>
          </a:ln>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Clr>
                <a:schemeClr val="accent4"/>
              </a:buClr>
            </a:pPr>
            <a:r>
              <a:rPr lang="en-US" sz="2800" dirty="0"/>
              <a:t> color = makes your story come to life</a:t>
            </a:r>
          </a:p>
          <a:p>
            <a:pPr>
              <a:buClr>
                <a:schemeClr val="accent4"/>
              </a:buClr>
            </a:pPr>
            <a:r>
              <a:rPr lang="en-US" sz="2800" dirty="0"/>
              <a:t> only use 3-5 colors</a:t>
            </a:r>
          </a:p>
          <a:p>
            <a:pPr>
              <a:buClr>
                <a:schemeClr val="accent4"/>
              </a:buClr>
            </a:pPr>
            <a:r>
              <a:rPr lang="en-US" sz="2800" dirty="0"/>
              <a:t> avoid too bright of colors &amp; those that print poorly</a:t>
            </a:r>
          </a:p>
          <a:p>
            <a:pPr>
              <a:buClr>
                <a:schemeClr val="accent4"/>
              </a:buClr>
            </a:pPr>
            <a:r>
              <a:rPr lang="en-US" sz="2800" dirty="0"/>
              <a:t> background pictures/patterns can be distracting</a:t>
            </a:r>
          </a:p>
          <a:p>
            <a:pPr>
              <a:buClr>
                <a:schemeClr val="accent4"/>
              </a:buClr>
            </a:pPr>
            <a:r>
              <a:rPr lang="en-US" sz="2800" dirty="0"/>
              <a:t> dark backgrounds do not print well</a:t>
            </a:r>
          </a:p>
          <a:p>
            <a:pPr>
              <a:buClr>
                <a:schemeClr val="accent4"/>
              </a:buClr>
            </a:pPr>
            <a:r>
              <a:rPr lang="en-US" sz="2800" dirty="0"/>
              <a:t> keep it simple</a:t>
            </a:r>
          </a:p>
          <a:p>
            <a:pPr marL="0" indent="0">
              <a:buClr>
                <a:schemeClr val="accent4"/>
              </a:buClr>
              <a:buNone/>
            </a:pPr>
            <a:endParaRPr lang="en-US" sz="2800" dirty="0"/>
          </a:p>
        </p:txBody>
      </p:sp>
    </p:spTree>
    <p:extLst>
      <p:ext uri="{BB962C8B-B14F-4D97-AF65-F5344CB8AC3E}">
        <p14:creationId xmlns:p14="http://schemas.microsoft.com/office/powerpoint/2010/main" val="1266779273"/>
      </p:ext>
    </p:extLst>
  </p:cSld>
  <p:clrMapOvr>
    <a:masterClrMapping/>
  </p:clrMapOvr>
</p:sld>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6421</TotalTime>
  <Words>2229</Words>
  <Application>Microsoft Office PowerPoint</Application>
  <PresentationFormat>Widescreen</PresentationFormat>
  <Paragraphs>256</Paragraphs>
  <Slides>23</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Century Gothic</vt:lpstr>
      <vt:lpstr>Comic Sans MS</vt:lpstr>
      <vt:lpstr>Times New Roman</vt:lpstr>
      <vt:lpstr>Wingdings</vt:lpstr>
      <vt:lpstr>Wingdings 2</vt:lpstr>
      <vt:lpstr>Quotable</vt:lpstr>
      <vt:lpstr>Pre-survey: Please complete before we start.</vt:lpstr>
      <vt:lpstr>Creating a Poster/Presentation Workshop</vt:lpstr>
      <vt:lpstr>WHO IS YOUR AUDIENCE?</vt:lpstr>
      <vt:lpstr>WHAT TO INCLUDE</vt:lpstr>
      <vt:lpstr>WHAT NOT TO INCLUDE OR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ORAL PRESENTATION</vt:lpstr>
      <vt:lpstr>PowerPoint Presentation</vt:lpstr>
      <vt:lpstr>PowerPoint Presentation</vt:lpstr>
      <vt:lpstr>PowerPoint Presentation</vt:lpstr>
      <vt:lpstr>EVALUATE POSTER #1</vt:lpstr>
      <vt:lpstr>PowerPoint Presentation</vt:lpstr>
      <vt:lpstr>PowerPoint Presentation</vt:lpstr>
      <vt:lpstr>REFERENCES &amp; HELPFUL SITES</vt:lpstr>
      <vt:lpstr>Post-survey: Please complete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Abstract Writing Workshop</dc:title>
  <dc:creator>Jennifer Hellier, PhD</dc:creator>
  <cp:lastModifiedBy>Amanda Brooks, PhD</cp:lastModifiedBy>
  <cp:revision>45</cp:revision>
  <dcterms:created xsi:type="dcterms:W3CDTF">2023-03-15T20:43:26Z</dcterms:created>
  <dcterms:modified xsi:type="dcterms:W3CDTF">2024-09-05T17:49:37Z</dcterms:modified>
</cp:coreProperties>
</file>