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3" r:id="rId4"/>
    <p:sldId id="265" r:id="rId5"/>
    <p:sldId id="272" r:id="rId6"/>
    <p:sldId id="260" r:id="rId7"/>
    <p:sldId id="261" r:id="rId8"/>
    <p:sldId id="262" r:id="rId9"/>
    <p:sldId id="263" r:id="rId10"/>
    <p:sldId id="269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0A47587-BF18-290C-E404-99D1976B20F9}" name="Madison Tarleton, M.A." initials="MM" userId="S::mtarleton@rvu.edu::f76df307-3128-4842-bffe-d46d3fa54c5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24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58CF48-5C03-F21F-05CA-409842C44A7C}" v="1" dt="2023-08-31T21:47:46.159"/>
    <p1510:client id="{150D6FA9-F933-0D6E-88F8-B0B0DAC30297}" v="119" dt="2023-08-22T22:27:53.895"/>
    <p1510:client id="{1F2328BD-EEE8-B2C9-1F39-6964480A3693}" v="131" dt="2023-07-05T17:11:48.199"/>
    <p1510:client id="{3EE25426-3BE2-CF70-ABDC-36B9669CC1D0}" v="5" dt="2023-08-08T23:39:43.504"/>
    <p1510:client id="{5B1B7C5B-84E3-E81C-5876-8837BE3DD61D}" v="903" dt="2023-08-09T17:44:29.862"/>
    <p1510:client id="{5C29F9A3-C8B9-4750-BDF1-DD1268B36159}" v="4" dt="2023-09-21T15:08:07.645"/>
    <p1510:client id="{80D334E4-EBC5-8948-9EB5-DE48BC0DEB53}" v="3" dt="2023-08-21T22:21:36.870"/>
    <p1510:client id="{835BA328-7A17-2515-7D2E-5C5465B08864}" v="3" dt="2023-07-25T20:44:30.688"/>
    <p1510:client id="{881142BF-6A5B-4DEB-B36D-EB2BB6DEC819}" v="343" dt="2023-06-28T20:36:27.250"/>
    <p1510:client id="{8CC7BCE7-5C8C-0EEF-0463-AA23593DC6D6}" v="202" dt="2023-09-05T20:01:40.554"/>
    <p1510:client id="{95BA8186-9DB4-18F5-3668-E78C2064801C}" v="8" dt="2023-09-18T15:08:03.249"/>
    <p1510:client id="{AEC263E4-11DE-C2BC-8D63-F40303773CD9}" v="315" dt="2023-07-12T14:16:01.664"/>
    <p1510:client id="{BE193E6D-525F-28EF-BF3B-8A031773861C}" v="3" dt="2023-09-19T15:19:00.909"/>
    <p1510:client id="{C4895A4E-69A9-73D6-ABC8-31A7233EF537}" v="2" dt="2023-09-07T19:51:01.349"/>
    <p1510:client id="{C525680A-ABEE-53EC-4BFE-88429E8F8DCF}" v="25" dt="2023-09-19T14:58:21.441"/>
    <p1510:client id="{D064ECD6-C067-228B-B4DE-32A324F7DFE6}" v="526" dt="2023-08-15T16:54:07.966"/>
    <p1510:client id="{E93B4E88-3A70-6197-A4FC-29201967DBA9}" v="399" dt="2023-07-26T17:35:53.575"/>
    <p1510:client id="{EC3B6041-FBD2-1BB9-84ED-C894C625782B}" v="476" dt="2023-09-18T22:23:32.502"/>
    <p1510:client id="{F1C665A8-83CE-9E72-511E-D896AD000433}" v="100" dt="2023-08-31T21:45:34.9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F93E38-7B25-49DE-8687-302B5EA3B6CD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E2834E-8BF7-4BB5-A811-CE549378E476}">
      <dgm:prSet/>
      <dgm:spPr/>
      <dgm:t>
        <a:bodyPr/>
        <a:lstStyle/>
        <a:p>
          <a:r>
            <a:rPr lang="en-US"/>
            <a:t>Understand broad overview of OMS-I, II, III, IV, </a:t>
          </a:r>
          <a:r>
            <a:rPr lang="en-US">
              <a:latin typeface="Neue Haas Grotesk Text Pro"/>
            </a:rPr>
            <a:t>Residency</a:t>
          </a:r>
          <a:endParaRPr lang="en-US"/>
        </a:p>
      </dgm:t>
    </dgm:pt>
    <dgm:pt modelId="{B994ADEA-047A-4797-946E-E9C78194FC7D}" type="parTrans" cxnId="{2359D80E-C5BB-4F86-8976-D602369B0D45}">
      <dgm:prSet/>
      <dgm:spPr/>
      <dgm:t>
        <a:bodyPr/>
        <a:lstStyle/>
        <a:p>
          <a:endParaRPr lang="en-US"/>
        </a:p>
      </dgm:t>
    </dgm:pt>
    <dgm:pt modelId="{4BEEB604-E7A6-4473-84DF-B77801E9B0B8}" type="sibTrans" cxnId="{2359D80E-C5BB-4F86-8976-D602369B0D45}">
      <dgm:prSet/>
      <dgm:spPr/>
      <dgm:t>
        <a:bodyPr/>
        <a:lstStyle/>
        <a:p>
          <a:endParaRPr lang="en-US"/>
        </a:p>
      </dgm:t>
    </dgm:pt>
    <dgm:pt modelId="{BA9345A8-A704-47D4-A272-8C963A82E795}">
      <dgm:prSet/>
      <dgm:spPr/>
      <dgm:t>
        <a:bodyPr/>
        <a:lstStyle/>
        <a:p>
          <a:r>
            <a:rPr lang="en-US"/>
            <a:t>Recognize team members for different parts of your journey</a:t>
          </a:r>
        </a:p>
      </dgm:t>
    </dgm:pt>
    <dgm:pt modelId="{13B2DA93-CCA3-4BDA-9D0E-76A6DB476448}" type="parTrans" cxnId="{C8085D95-8605-4C9A-88ED-3E617DFD3604}">
      <dgm:prSet/>
      <dgm:spPr/>
      <dgm:t>
        <a:bodyPr/>
        <a:lstStyle/>
        <a:p>
          <a:endParaRPr lang="en-US"/>
        </a:p>
      </dgm:t>
    </dgm:pt>
    <dgm:pt modelId="{E2D2C01A-DDB4-4414-9B39-914339B3792D}" type="sibTrans" cxnId="{C8085D95-8605-4C9A-88ED-3E617DFD3604}">
      <dgm:prSet/>
      <dgm:spPr/>
      <dgm:t>
        <a:bodyPr/>
        <a:lstStyle/>
        <a:p>
          <a:endParaRPr lang="en-US"/>
        </a:p>
      </dgm:t>
    </dgm:pt>
    <dgm:pt modelId="{C1B2CB2C-003D-4CCC-8FFB-0EF27E3263A9}">
      <dgm:prSet/>
      <dgm:spPr/>
      <dgm:t>
        <a:bodyPr/>
        <a:lstStyle/>
        <a:p>
          <a:r>
            <a:rPr lang="en-US"/>
            <a:t>Execute a personal plan—not everyone's medical school journey looks the same</a:t>
          </a:r>
        </a:p>
      </dgm:t>
    </dgm:pt>
    <dgm:pt modelId="{C8A2E2A9-11EE-40D8-B997-92D3F5D55C0B}" type="parTrans" cxnId="{7F0CC278-6A31-4683-AFDF-FB9372852184}">
      <dgm:prSet/>
      <dgm:spPr/>
      <dgm:t>
        <a:bodyPr/>
        <a:lstStyle/>
        <a:p>
          <a:endParaRPr lang="en-US"/>
        </a:p>
      </dgm:t>
    </dgm:pt>
    <dgm:pt modelId="{8CAD361F-EC13-49FF-8C0A-9EA09F25649E}" type="sibTrans" cxnId="{7F0CC278-6A31-4683-AFDF-FB9372852184}">
      <dgm:prSet/>
      <dgm:spPr/>
      <dgm:t>
        <a:bodyPr/>
        <a:lstStyle/>
        <a:p>
          <a:endParaRPr lang="en-US"/>
        </a:p>
      </dgm:t>
    </dgm:pt>
    <dgm:pt modelId="{720EB370-FDC3-4BD1-8A6A-0707A9D442A8}">
      <dgm:prSet/>
      <dgm:spPr/>
      <dgm:t>
        <a:bodyPr/>
        <a:lstStyle/>
        <a:p>
          <a:r>
            <a:rPr lang="en-US"/>
            <a:t>Identify RVU resources</a:t>
          </a:r>
        </a:p>
      </dgm:t>
    </dgm:pt>
    <dgm:pt modelId="{431C10F4-BED7-47DF-BC59-DD7B024C014B}" type="parTrans" cxnId="{A78719C0-CBE4-4946-9F21-577B3997C8E4}">
      <dgm:prSet/>
      <dgm:spPr/>
      <dgm:t>
        <a:bodyPr/>
        <a:lstStyle/>
        <a:p>
          <a:endParaRPr lang="en-US"/>
        </a:p>
      </dgm:t>
    </dgm:pt>
    <dgm:pt modelId="{1E53B78B-C32C-4D31-B845-801A789C5839}" type="sibTrans" cxnId="{A78719C0-CBE4-4946-9F21-577B3997C8E4}">
      <dgm:prSet/>
      <dgm:spPr/>
      <dgm:t>
        <a:bodyPr/>
        <a:lstStyle/>
        <a:p>
          <a:endParaRPr lang="en-US"/>
        </a:p>
      </dgm:t>
    </dgm:pt>
    <dgm:pt modelId="{DF2522CF-C259-4359-860E-38343002904A}">
      <dgm:prSet/>
      <dgm:spPr/>
      <dgm:t>
        <a:bodyPr/>
        <a:lstStyle/>
        <a:p>
          <a:r>
            <a:rPr lang="en-US"/>
            <a:t>Identify external resources</a:t>
          </a:r>
        </a:p>
      </dgm:t>
    </dgm:pt>
    <dgm:pt modelId="{7373F57E-00A3-4BDC-9BBD-07DBBBBB8AF5}" type="parTrans" cxnId="{D6A53BA6-C551-4DED-8C8B-BA1DB875759E}">
      <dgm:prSet/>
      <dgm:spPr/>
      <dgm:t>
        <a:bodyPr/>
        <a:lstStyle/>
        <a:p>
          <a:endParaRPr lang="en-US"/>
        </a:p>
      </dgm:t>
    </dgm:pt>
    <dgm:pt modelId="{B83900A7-E2E2-47CC-BD26-29AE4E7EA034}" type="sibTrans" cxnId="{D6A53BA6-C551-4DED-8C8B-BA1DB875759E}">
      <dgm:prSet/>
      <dgm:spPr/>
      <dgm:t>
        <a:bodyPr/>
        <a:lstStyle/>
        <a:p>
          <a:endParaRPr lang="en-US"/>
        </a:p>
      </dgm:t>
    </dgm:pt>
    <dgm:pt modelId="{626D20F0-A5FF-4E44-8EA4-0F94F9EA3E5C}">
      <dgm:prSet phldr="0"/>
      <dgm:spPr/>
      <dgm:t>
        <a:bodyPr/>
        <a:lstStyle/>
        <a:p>
          <a:r>
            <a:rPr lang="en-US">
              <a:latin typeface="Neue Haas Grotesk Text Pro"/>
            </a:rPr>
            <a:t>Q&amp;A</a:t>
          </a:r>
        </a:p>
      </dgm:t>
    </dgm:pt>
    <dgm:pt modelId="{55A8A8FC-DC0C-492E-8DAB-16B81E122384}" type="parTrans" cxnId="{64FBEC92-502D-4FAF-BF07-C0C4D60B0474}">
      <dgm:prSet/>
      <dgm:spPr/>
    </dgm:pt>
    <dgm:pt modelId="{01456457-969A-4813-A3F1-850529441C2C}" type="sibTrans" cxnId="{64FBEC92-502D-4FAF-BF07-C0C4D60B0474}">
      <dgm:prSet/>
      <dgm:spPr/>
    </dgm:pt>
    <dgm:pt modelId="{7F9FEEA3-72C6-40F4-811B-7E631D951B1B}" type="pres">
      <dgm:prSet presAssocID="{FAF93E38-7B25-49DE-8687-302B5EA3B6CD}" presName="Name0" presStyleCnt="0">
        <dgm:presLayoutVars>
          <dgm:dir/>
          <dgm:resizeHandles val="exact"/>
        </dgm:presLayoutVars>
      </dgm:prSet>
      <dgm:spPr/>
    </dgm:pt>
    <dgm:pt modelId="{6B168E87-9100-47BF-8F0E-746153C84D9A}" type="pres">
      <dgm:prSet presAssocID="{9AE2834E-8BF7-4BB5-A811-CE549378E476}" presName="node" presStyleLbl="node1" presStyleIdx="0" presStyleCnt="6">
        <dgm:presLayoutVars>
          <dgm:bulletEnabled val="1"/>
        </dgm:presLayoutVars>
      </dgm:prSet>
      <dgm:spPr/>
    </dgm:pt>
    <dgm:pt modelId="{449C9B0B-8833-4485-87AD-7D50EAD2A2F6}" type="pres">
      <dgm:prSet presAssocID="{4BEEB604-E7A6-4473-84DF-B77801E9B0B8}" presName="sibTrans" presStyleLbl="sibTrans1D1" presStyleIdx="0" presStyleCnt="5"/>
      <dgm:spPr/>
    </dgm:pt>
    <dgm:pt modelId="{C7EE3F93-CD75-42F9-8DA9-01EF22E32DFB}" type="pres">
      <dgm:prSet presAssocID="{4BEEB604-E7A6-4473-84DF-B77801E9B0B8}" presName="connectorText" presStyleLbl="sibTrans1D1" presStyleIdx="0" presStyleCnt="5"/>
      <dgm:spPr/>
    </dgm:pt>
    <dgm:pt modelId="{B2D77FCE-53D0-47B2-8387-7782FBA66DE9}" type="pres">
      <dgm:prSet presAssocID="{BA9345A8-A704-47D4-A272-8C963A82E795}" presName="node" presStyleLbl="node1" presStyleIdx="1" presStyleCnt="6">
        <dgm:presLayoutVars>
          <dgm:bulletEnabled val="1"/>
        </dgm:presLayoutVars>
      </dgm:prSet>
      <dgm:spPr/>
    </dgm:pt>
    <dgm:pt modelId="{6FC8A91C-C9E0-43C5-9251-411C419D4EAA}" type="pres">
      <dgm:prSet presAssocID="{E2D2C01A-DDB4-4414-9B39-914339B3792D}" presName="sibTrans" presStyleLbl="sibTrans1D1" presStyleIdx="1" presStyleCnt="5"/>
      <dgm:spPr/>
    </dgm:pt>
    <dgm:pt modelId="{65179252-8AFA-4A9E-9D92-6C997DD17474}" type="pres">
      <dgm:prSet presAssocID="{E2D2C01A-DDB4-4414-9B39-914339B3792D}" presName="connectorText" presStyleLbl="sibTrans1D1" presStyleIdx="1" presStyleCnt="5"/>
      <dgm:spPr/>
    </dgm:pt>
    <dgm:pt modelId="{B569B904-0A3B-455F-BD5F-E1FFBAB339B1}" type="pres">
      <dgm:prSet presAssocID="{C1B2CB2C-003D-4CCC-8FFB-0EF27E3263A9}" presName="node" presStyleLbl="node1" presStyleIdx="2" presStyleCnt="6">
        <dgm:presLayoutVars>
          <dgm:bulletEnabled val="1"/>
        </dgm:presLayoutVars>
      </dgm:prSet>
      <dgm:spPr/>
    </dgm:pt>
    <dgm:pt modelId="{5C034CF9-1F3F-49D4-803B-A19E54401220}" type="pres">
      <dgm:prSet presAssocID="{8CAD361F-EC13-49FF-8C0A-9EA09F25649E}" presName="sibTrans" presStyleLbl="sibTrans1D1" presStyleIdx="2" presStyleCnt="5"/>
      <dgm:spPr/>
    </dgm:pt>
    <dgm:pt modelId="{E6E60064-50D4-47BD-BF48-8F37E585E25D}" type="pres">
      <dgm:prSet presAssocID="{8CAD361F-EC13-49FF-8C0A-9EA09F25649E}" presName="connectorText" presStyleLbl="sibTrans1D1" presStyleIdx="2" presStyleCnt="5"/>
      <dgm:spPr/>
    </dgm:pt>
    <dgm:pt modelId="{0A62FDD5-80B0-457A-B5FD-D7BBF4AC3757}" type="pres">
      <dgm:prSet presAssocID="{720EB370-FDC3-4BD1-8A6A-0707A9D442A8}" presName="node" presStyleLbl="node1" presStyleIdx="3" presStyleCnt="6">
        <dgm:presLayoutVars>
          <dgm:bulletEnabled val="1"/>
        </dgm:presLayoutVars>
      </dgm:prSet>
      <dgm:spPr/>
    </dgm:pt>
    <dgm:pt modelId="{3BDD7967-908F-46BC-B31E-43ACF13FA0CC}" type="pres">
      <dgm:prSet presAssocID="{1E53B78B-C32C-4D31-B845-801A789C5839}" presName="sibTrans" presStyleLbl="sibTrans1D1" presStyleIdx="3" presStyleCnt="5"/>
      <dgm:spPr/>
    </dgm:pt>
    <dgm:pt modelId="{9EB9D130-A8C9-425C-8D2B-CF1E14BCCDDE}" type="pres">
      <dgm:prSet presAssocID="{1E53B78B-C32C-4D31-B845-801A789C5839}" presName="connectorText" presStyleLbl="sibTrans1D1" presStyleIdx="3" presStyleCnt="5"/>
      <dgm:spPr/>
    </dgm:pt>
    <dgm:pt modelId="{BD431DAF-CC3F-4707-9542-5E9B5A40EE19}" type="pres">
      <dgm:prSet presAssocID="{DF2522CF-C259-4359-860E-38343002904A}" presName="node" presStyleLbl="node1" presStyleIdx="4" presStyleCnt="6">
        <dgm:presLayoutVars>
          <dgm:bulletEnabled val="1"/>
        </dgm:presLayoutVars>
      </dgm:prSet>
      <dgm:spPr/>
    </dgm:pt>
    <dgm:pt modelId="{7ADB3059-D64C-4E62-968F-42B5AF1CD20D}" type="pres">
      <dgm:prSet presAssocID="{B83900A7-E2E2-47CC-BD26-29AE4E7EA034}" presName="sibTrans" presStyleLbl="sibTrans1D1" presStyleIdx="4" presStyleCnt="5"/>
      <dgm:spPr/>
    </dgm:pt>
    <dgm:pt modelId="{3DD657F2-8C7F-4C27-967E-F31F890A8800}" type="pres">
      <dgm:prSet presAssocID="{B83900A7-E2E2-47CC-BD26-29AE4E7EA034}" presName="connectorText" presStyleLbl="sibTrans1D1" presStyleIdx="4" presStyleCnt="5"/>
      <dgm:spPr/>
    </dgm:pt>
    <dgm:pt modelId="{4772C729-E7E0-40F2-8BCA-D38D3204F531}" type="pres">
      <dgm:prSet presAssocID="{626D20F0-A5FF-4E44-8EA4-0F94F9EA3E5C}" presName="node" presStyleLbl="node1" presStyleIdx="5" presStyleCnt="6">
        <dgm:presLayoutVars>
          <dgm:bulletEnabled val="1"/>
        </dgm:presLayoutVars>
      </dgm:prSet>
      <dgm:spPr/>
    </dgm:pt>
  </dgm:ptLst>
  <dgm:cxnLst>
    <dgm:cxn modelId="{1831DB02-BD0F-4775-8676-D947B69AA4F1}" type="presOf" srcId="{C1B2CB2C-003D-4CCC-8FFB-0EF27E3263A9}" destId="{B569B904-0A3B-455F-BD5F-E1FFBAB339B1}" srcOrd="0" destOrd="0" presId="urn:microsoft.com/office/officeart/2016/7/layout/RepeatingBendingProcessNew"/>
    <dgm:cxn modelId="{59CECE0D-271F-4197-98E8-3BBDEF1A1ED7}" type="presOf" srcId="{DF2522CF-C259-4359-860E-38343002904A}" destId="{BD431DAF-CC3F-4707-9542-5E9B5A40EE19}" srcOrd="0" destOrd="0" presId="urn:microsoft.com/office/officeart/2016/7/layout/RepeatingBendingProcessNew"/>
    <dgm:cxn modelId="{B4B6D70D-10E2-477B-9776-8897BD3ECDE8}" type="presOf" srcId="{626D20F0-A5FF-4E44-8EA4-0F94F9EA3E5C}" destId="{4772C729-E7E0-40F2-8BCA-D38D3204F531}" srcOrd="0" destOrd="0" presId="urn:microsoft.com/office/officeart/2016/7/layout/RepeatingBendingProcessNew"/>
    <dgm:cxn modelId="{2359D80E-C5BB-4F86-8976-D602369B0D45}" srcId="{FAF93E38-7B25-49DE-8687-302B5EA3B6CD}" destId="{9AE2834E-8BF7-4BB5-A811-CE549378E476}" srcOrd="0" destOrd="0" parTransId="{B994ADEA-047A-4797-946E-E9C78194FC7D}" sibTransId="{4BEEB604-E7A6-4473-84DF-B77801E9B0B8}"/>
    <dgm:cxn modelId="{1DDC5214-0A5C-465B-A507-019FD99B7112}" type="presOf" srcId="{8CAD361F-EC13-49FF-8C0A-9EA09F25649E}" destId="{E6E60064-50D4-47BD-BF48-8F37E585E25D}" srcOrd="1" destOrd="0" presId="urn:microsoft.com/office/officeart/2016/7/layout/RepeatingBendingProcessNew"/>
    <dgm:cxn modelId="{5D582C26-85FB-42A0-8CBD-51687A5CA6E6}" type="presOf" srcId="{4BEEB604-E7A6-4473-84DF-B77801E9B0B8}" destId="{C7EE3F93-CD75-42F9-8DA9-01EF22E32DFB}" srcOrd="1" destOrd="0" presId="urn:microsoft.com/office/officeart/2016/7/layout/RepeatingBendingProcessNew"/>
    <dgm:cxn modelId="{2DF3A13E-8ED4-4468-B7CA-D0B99FB30C56}" type="presOf" srcId="{B83900A7-E2E2-47CC-BD26-29AE4E7EA034}" destId="{7ADB3059-D64C-4E62-968F-42B5AF1CD20D}" srcOrd="0" destOrd="0" presId="urn:microsoft.com/office/officeart/2016/7/layout/RepeatingBendingProcessNew"/>
    <dgm:cxn modelId="{ED09E375-4496-430D-BEB8-A0584C0CDA46}" type="presOf" srcId="{E2D2C01A-DDB4-4414-9B39-914339B3792D}" destId="{6FC8A91C-C9E0-43C5-9251-411C419D4EAA}" srcOrd="0" destOrd="0" presId="urn:microsoft.com/office/officeart/2016/7/layout/RepeatingBendingProcessNew"/>
    <dgm:cxn modelId="{7F0CC278-6A31-4683-AFDF-FB9372852184}" srcId="{FAF93E38-7B25-49DE-8687-302B5EA3B6CD}" destId="{C1B2CB2C-003D-4CCC-8FFB-0EF27E3263A9}" srcOrd="2" destOrd="0" parTransId="{C8A2E2A9-11EE-40D8-B997-92D3F5D55C0B}" sibTransId="{8CAD361F-EC13-49FF-8C0A-9EA09F25649E}"/>
    <dgm:cxn modelId="{47685279-9DE0-4D3C-A486-87868A8A922B}" type="presOf" srcId="{E2D2C01A-DDB4-4414-9B39-914339B3792D}" destId="{65179252-8AFA-4A9E-9D92-6C997DD17474}" srcOrd="1" destOrd="0" presId="urn:microsoft.com/office/officeart/2016/7/layout/RepeatingBendingProcessNew"/>
    <dgm:cxn modelId="{2B44235A-48A6-4F80-B3E1-E2D23E22A2BE}" type="presOf" srcId="{8CAD361F-EC13-49FF-8C0A-9EA09F25649E}" destId="{5C034CF9-1F3F-49D4-803B-A19E54401220}" srcOrd="0" destOrd="0" presId="urn:microsoft.com/office/officeart/2016/7/layout/RepeatingBendingProcessNew"/>
    <dgm:cxn modelId="{64FBEC92-502D-4FAF-BF07-C0C4D60B0474}" srcId="{FAF93E38-7B25-49DE-8687-302B5EA3B6CD}" destId="{626D20F0-A5FF-4E44-8EA4-0F94F9EA3E5C}" srcOrd="5" destOrd="0" parTransId="{55A8A8FC-DC0C-492E-8DAB-16B81E122384}" sibTransId="{01456457-969A-4813-A3F1-850529441C2C}"/>
    <dgm:cxn modelId="{C8085D95-8605-4C9A-88ED-3E617DFD3604}" srcId="{FAF93E38-7B25-49DE-8687-302B5EA3B6CD}" destId="{BA9345A8-A704-47D4-A272-8C963A82E795}" srcOrd="1" destOrd="0" parTransId="{13B2DA93-CCA3-4BDA-9D0E-76A6DB476448}" sibTransId="{E2D2C01A-DDB4-4414-9B39-914339B3792D}"/>
    <dgm:cxn modelId="{11875099-45D1-47C2-AC8E-291C84E05AD2}" type="presOf" srcId="{9AE2834E-8BF7-4BB5-A811-CE549378E476}" destId="{6B168E87-9100-47BF-8F0E-746153C84D9A}" srcOrd="0" destOrd="0" presId="urn:microsoft.com/office/officeart/2016/7/layout/RepeatingBendingProcessNew"/>
    <dgm:cxn modelId="{546FB099-36FE-4D2E-878C-A1D44CAFE1FE}" type="presOf" srcId="{FAF93E38-7B25-49DE-8687-302B5EA3B6CD}" destId="{7F9FEEA3-72C6-40F4-811B-7E631D951B1B}" srcOrd="0" destOrd="0" presId="urn:microsoft.com/office/officeart/2016/7/layout/RepeatingBendingProcessNew"/>
    <dgm:cxn modelId="{20EF309E-0215-4764-B669-459EDA41E710}" type="presOf" srcId="{B83900A7-E2E2-47CC-BD26-29AE4E7EA034}" destId="{3DD657F2-8C7F-4C27-967E-F31F890A8800}" srcOrd="1" destOrd="0" presId="urn:microsoft.com/office/officeart/2016/7/layout/RepeatingBendingProcessNew"/>
    <dgm:cxn modelId="{7528C5A5-A30B-412E-85C1-2422A233AB22}" type="presOf" srcId="{1E53B78B-C32C-4D31-B845-801A789C5839}" destId="{9EB9D130-A8C9-425C-8D2B-CF1E14BCCDDE}" srcOrd="1" destOrd="0" presId="urn:microsoft.com/office/officeart/2016/7/layout/RepeatingBendingProcessNew"/>
    <dgm:cxn modelId="{D7AB0CA6-4E5A-439F-AF0B-DC6D6A4BC14E}" type="presOf" srcId="{720EB370-FDC3-4BD1-8A6A-0707A9D442A8}" destId="{0A62FDD5-80B0-457A-B5FD-D7BBF4AC3757}" srcOrd="0" destOrd="0" presId="urn:microsoft.com/office/officeart/2016/7/layout/RepeatingBendingProcessNew"/>
    <dgm:cxn modelId="{D6A53BA6-C551-4DED-8C8B-BA1DB875759E}" srcId="{FAF93E38-7B25-49DE-8687-302B5EA3B6CD}" destId="{DF2522CF-C259-4359-860E-38343002904A}" srcOrd="4" destOrd="0" parTransId="{7373F57E-00A3-4BDC-9BBD-07DBBBBB8AF5}" sibTransId="{B83900A7-E2E2-47CC-BD26-29AE4E7EA034}"/>
    <dgm:cxn modelId="{9CF8F8BD-1632-48F2-8500-5BD74D412D93}" type="presOf" srcId="{BA9345A8-A704-47D4-A272-8C963A82E795}" destId="{B2D77FCE-53D0-47B2-8387-7782FBA66DE9}" srcOrd="0" destOrd="0" presId="urn:microsoft.com/office/officeart/2016/7/layout/RepeatingBendingProcessNew"/>
    <dgm:cxn modelId="{6C8C94BF-290F-4025-8B8A-74B1D442767D}" type="presOf" srcId="{4BEEB604-E7A6-4473-84DF-B77801E9B0B8}" destId="{449C9B0B-8833-4485-87AD-7D50EAD2A2F6}" srcOrd="0" destOrd="0" presId="urn:microsoft.com/office/officeart/2016/7/layout/RepeatingBendingProcessNew"/>
    <dgm:cxn modelId="{A78719C0-CBE4-4946-9F21-577B3997C8E4}" srcId="{FAF93E38-7B25-49DE-8687-302B5EA3B6CD}" destId="{720EB370-FDC3-4BD1-8A6A-0707A9D442A8}" srcOrd="3" destOrd="0" parTransId="{431C10F4-BED7-47DF-BC59-DD7B024C014B}" sibTransId="{1E53B78B-C32C-4D31-B845-801A789C5839}"/>
    <dgm:cxn modelId="{8D7DDAED-0570-44A2-886E-335D884FDE87}" type="presOf" srcId="{1E53B78B-C32C-4D31-B845-801A789C5839}" destId="{3BDD7967-908F-46BC-B31E-43ACF13FA0CC}" srcOrd="0" destOrd="0" presId="urn:microsoft.com/office/officeart/2016/7/layout/RepeatingBendingProcessNew"/>
    <dgm:cxn modelId="{16EE44A1-350F-4092-BA42-E44190D47F7C}" type="presParOf" srcId="{7F9FEEA3-72C6-40F4-811B-7E631D951B1B}" destId="{6B168E87-9100-47BF-8F0E-746153C84D9A}" srcOrd="0" destOrd="0" presId="urn:microsoft.com/office/officeart/2016/7/layout/RepeatingBendingProcessNew"/>
    <dgm:cxn modelId="{E5D3643B-3062-4CEB-ACBB-05CC52C45691}" type="presParOf" srcId="{7F9FEEA3-72C6-40F4-811B-7E631D951B1B}" destId="{449C9B0B-8833-4485-87AD-7D50EAD2A2F6}" srcOrd="1" destOrd="0" presId="urn:microsoft.com/office/officeart/2016/7/layout/RepeatingBendingProcessNew"/>
    <dgm:cxn modelId="{16E6F3F1-4D95-4609-B9D1-09AB6DBE48FD}" type="presParOf" srcId="{449C9B0B-8833-4485-87AD-7D50EAD2A2F6}" destId="{C7EE3F93-CD75-42F9-8DA9-01EF22E32DFB}" srcOrd="0" destOrd="0" presId="urn:microsoft.com/office/officeart/2016/7/layout/RepeatingBendingProcessNew"/>
    <dgm:cxn modelId="{86495406-678C-4692-AD70-C38C74A5058E}" type="presParOf" srcId="{7F9FEEA3-72C6-40F4-811B-7E631D951B1B}" destId="{B2D77FCE-53D0-47B2-8387-7782FBA66DE9}" srcOrd="2" destOrd="0" presId="urn:microsoft.com/office/officeart/2016/7/layout/RepeatingBendingProcessNew"/>
    <dgm:cxn modelId="{D80D4797-EE15-456C-A07E-9401E9652DE1}" type="presParOf" srcId="{7F9FEEA3-72C6-40F4-811B-7E631D951B1B}" destId="{6FC8A91C-C9E0-43C5-9251-411C419D4EAA}" srcOrd="3" destOrd="0" presId="urn:microsoft.com/office/officeart/2016/7/layout/RepeatingBendingProcessNew"/>
    <dgm:cxn modelId="{5C8BAC6C-1572-48EC-970F-CBDEC4028A31}" type="presParOf" srcId="{6FC8A91C-C9E0-43C5-9251-411C419D4EAA}" destId="{65179252-8AFA-4A9E-9D92-6C997DD17474}" srcOrd="0" destOrd="0" presId="urn:microsoft.com/office/officeart/2016/7/layout/RepeatingBendingProcessNew"/>
    <dgm:cxn modelId="{C570B16D-58DD-4AD0-AF00-319BDA08248A}" type="presParOf" srcId="{7F9FEEA3-72C6-40F4-811B-7E631D951B1B}" destId="{B569B904-0A3B-455F-BD5F-E1FFBAB339B1}" srcOrd="4" destOrd="0" presId="urn:microsoft.com/office/officeart/2016/7/layout/RepeatingBendingProcessNew"/>
    <dgm:cxn modelId="{D061B173-4E2B-4971-9386-4F1045FD96F2}" type="presParOf" srcId="{7F9FEEA3-72C6-40F4-811B-7E631D951B1B}" destId="{5C034CF9-1F3F-49D4-803B-A19E54401220}" srcOrd="5" destOrd="0" presId="urn:microsoft.com/office/officeart/2016/7/layout/RepeatingBendingProcessNew"/>
    <dgm:cxn modelId="{EBF97386-DC66-4114-90B2-BA836B64E35B}" type="presParOf" srcId="{5C034CF9-1F3F-49D4-803B-A19E54401220}" destId="{E6E60064-50D4-47BD-BF48-8F37E585E25D}" srcOrd="0" destOrd="0" presId="urn:microsoft.com/office/officeart/2016/7/layout/RepeatingBendingProcessNew"/>
    <dgm:cxn modelId="{951C8D23-F106-4EEC-825F-9103C8B535AE}" type="presParOf" srcId="{7F9FEEA3-72C6-40F4-811B-7E631D951B1B}" destId="{0A62FDD5-80B0-457A-B5FD-D7BBF4AC3757}" srcOrd="6" destOrd="0" presId="urn:microsoft.com/office/officeart/2016/7/layout/RepeatingBendingProcessNew"/>
    <dgm:cxn modelId="{ADB5ABC7-7EFF-40CC-B171-23D583FC8667}" type="presParOf" srcId="{7F9FEEA3-72C6-40F4-811B-7E631D951B1B}" destId="{3BDD7967-908F-46BC-B31E-43ACF13FA0CC}" srcOrd="7" destOrd="0" presId="urn:microsoft.com/office/officeart/2016/7/layout/RepeatingBendingProcessNew"/>
    <dgm:cxn modelId="{031ABE88-5979-48B1-9D2D-51A48ADBF4C1}" type="presParOf" srcId="{3BDD7967-908F-46BC-B31E-43ACF13FA0CC}" destId="{9EB9D130-A8C9-425C-8D2B-CF1E14BCCDDE}" srcOrd="0" destOrd="0" presId="urn:microsoft.com/office/officeart/2016/7/layout/RepeatingBendingProcessNew"/>
    <dgm:cxn modelId="{B95F07D3-AF7A-449F-B44D-6AB19A2D2E13}" type="presParOf" srcId="{7F9FEEA3-72C6-40F4-811B-7E631D951B1B}" destId="{BD431DAF-CC3F-4707-9542-5E9B5A40EE19}" srcOrd="8" destOrd="0" presId="urn:microsoft.com/office/officeart/2016/7/layout/RepeatingBendingProcessNew"/>
    <dgm:cxn modelId="{DA7108ED-F21C-4862-BB12-056F6E62C6F7}" type="presParOf" srcId="{7F9FEEA3-72C6-40F4-811B-7E631D951B1B}" destId="{7ADB3059-D64C-4E62-968F-42B5AF1CD20D}" srcOrd="9" destOrd="0" presId="urn:microsoft.com/office/officeart/2016/7/layout/RepeatingBendingProcessNew"/>
    <dgm:cxn modelId="{CB8C1C13-6258-4472-A1F6-15AE010181AF}" type="presParOf" srcId="{7ADB3059-D64C-4E62-968F-42B5AF1CD20D}" destId="{3DD657F2-8C7F-4C27-967E-F31F890A8800}" srcOrd="0" destOrd="0" presId="urn:microsoft.com/office/officeart/2016/7/layout/RepeatingBendingProcessNew"/>
    <dgm:cxn modelId="{57CEE8A5-B3FD-46F0-9355-CEE47396D5D1}" type="presParOf" srcId="{7F9FEEA3-72C6-40F4-811B-7E631D951B1B}" destId="{4772C729-E7E0-40F2-8BCA-D38D3204F531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9C9B0B-8833-4485-87AD-7D50EAD2A2F6}">
      <dsp:nvSpPr>
        <dsp:cNvPr id="0" name=""/>
        <dsp:cNvSpPr/>
      </dsp:nvSpPr>
      <dsp:spPr>
        <a:xfrm>
          <a:off x="3000126" y="759704"/>
          <a:ext cx="58676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86762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78074" y="802337"/>
        <a:ext cx="30868" cy="6173"/>
      </dsp:txXfrm>
    </dsp:sp>
    <dsp:sp modelId="{6B168E87-9100-47BF-8F0E-746153C84D9A}">
      <dsp:nvSpPr>
        <dsp:cNvPr id="0" name=""/>
        <dsp:cNvSpPr/>
      </dsp:nvSpPr>
      <dsp:spPr>
        <a:xfrm>
          <a:off x="317741" y="168"/>
          <a:ext cx="2684185" cy="16105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527" tIns="138061" rIns="131527" bIns="138061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Understand broad overview of OMS-I, II, III, IV, </a:t>
          </a:r>
          <a:r>
            <a:rPr lang="en-US" sz="1900" kern="1200">
              <a:latin typeface="Neue Haas Grotesk Text Pro"/>
            </a:rPr>
            <a:t>Residency</a:t>
          </a:r>
          <a:endParaRPr lang="en-US" sz="1900" kern="1200"/>
        </a:p>
      </dsp:txBody>
      <dsp:txXfrm>
        <a:off x="317741" y="168"/>
        <a:ext cx="2684185" cy="1610511"/>
      </dsp:txXfrm>
    </dsp:sp>
    <dsp:sp modelId="{6FC8A91C-C9E0-43C5-9251-411C419D4EAA}">
      <dsp:nvSpPr>
        <dsp:cNvPr id="0" name=""/>
        <dsp:cNvSpPr/>
      </dsp:nvSpPr>
      <dsp:spPr>
        <a:xfrm>
          <a:off x="6301674" y="759704"/>
          <a:ext cx="58676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86762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579621" y="802337"/>
        <a:ext cx="30868" cy="6173"/>
      </dsp:txXfrm>
    </dsp:sp>
    <dsp:sp modelId="{B2D77FCE-53D0-47B2-8387-7782FBA66DE9}">
      <dsp:nvSpPr>
        <dsp:cNvPr id="0" name=""/>
        <dsp:cNvSpPr/>
      </dsp:nvSpPr>
      <dsp:spPr>
        <a:xfrm>
          <a:off x="3619289" y="168"/>
          <a:ext cx="2684185" cy="16105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527" tIns="138061" rIns="131527" bIns="138061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Recognize team members for different parts of your journey</a:t>
          </a:r>
        </a:p>
      </dsp:txBody>
      <dsp:txXfrm>
        <a:off x="3619289" y="168"/>
        <a:ext cx="2684185" cy="1610511"/>
      </dsp:txXfrm>
    </dsp:sp>
    <dsp:sp modelId="{5C034CF9-1F3F-49D4-803B-A19E54401220}">
      <dsp:nvSpPr>
        <dsp:cNvPr id="0" name=""/>
        <dsp:cNvSpPr/>
      </dsp:nvSpPr>
      <dsp:spPr>
        <a:xfrm>
          <a:off x="1659834" y="1608879"/>
          <a:ext cx="6603095" cy="586762"/>
        </a:xfrm>
        <a:custGeom>
          <a:avLst/>
          <a:gdLst/>
          <a:ahLst/>
          <a:cxnLst/>
          <a:rect l="0" t="0" r="0" b="0"/>
          <a:pathLst>
            <a:path>
              <a:moveTo>
                <a:pt x="6603095" y="0"/>
              </a:moveTo>
              <a:lnTo>
                <a:pt x="6603095" y="310481"/>
              </a:lnTo>
              <a:lnTo>
                <a:pt x="0" y="310481"/>
              </a:lnTo>
              <a:lnTo>
                <a:pt x="0" y="586762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795584" y="1899174"/>
        <a:ext cx="331594" cy="6173"/>
      </dsp:txXfrm>
    </dsp:sp>
    <dsp:sp modelId="{B569B904-0A3B-455F-BD5F-E1FFBAB339B1}">
      <dsp:nvSpPr>
        <dsp:cNvPr id="0" name=""/>
        <dsp:cNvSpPr/>
      </dsp:nvSpPr>
      <dsp:spPr>
        <a:xfrm>
          <a:off x="6920837" y="168"/>
          <a:ext cx="2684185" cy="16105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527" tIns="138061" rIns="131527" bIns="138061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Execute a personal plan—not everyone's medical school journey looks the same</a:t>
          </a:r>
        </a:p>
      </dsp:txBody>
      <dsp:txXfrm>
        <a:off x="6920837" y="168"/>
        <a:ext cx="2684185" cy="1610511"/>
      </dsp:txXfrm>
    </dsp:sp>
    <dsp:sp modelId="{3BDD7967-908F-46BC-B31E-43ACF13FA0CC}">
      <dsp:nvSpPr>
        <dsp:cNvPr id="0" name=""/>
        <dsp:cNvSpPr/>
      </dsp:nvSpPr>
      <dsp:spPr>
        <a:xfrm>
          <a:off x="3000126" y="2987577"/>
          <a:ext cx="58676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86762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78074" y="3030211"/>
        <a:ext cx="30868" cy="6173"/>
      </dsp:txXfrm>
    </dsp:sp>
    <dsp:sp modelId="{0A62FDD5-80B0-457A-B5FD-D7BBF4AC3757}">
      <dsp:nvSpPr>
        <dsp:cNvPr id="0" name=""/>
        <dsp:cNvSpPr/>
      </dsp:nvSpPr>
      <dsp:spPr>
        <a:xfrm>
          <a:off x="317741" y="2228042"/>
          <a:ext cx="2684185" cy="16105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527" tIns="138061" rIns="131527" bIns="138061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Identify RVU resources</a:t>
          </a:r>
        </a:p>
      </dsp:txBody>
      <dsp:txXfrm>
        <a:off x="317741" y="2228042"/>
        <a:ext cx="2684185" cy="1610511"/>
      </dsp:txXfrm>
    </dsp:sp>
    <dsp:sp modelId="{7ADB3059-D64C-4E62-968F-42B5AF1CD20D}">
      <dsp:nvSpPr>
        <dsp:cNvPr id="0" name=""/>
        <dsp:cNvSpPr/>
      </dsp:nvSpPr>
      <dsp:spPr>
        <a:xfrm>
          <a:off x="6301674" y="2987577"/>
          <a:ext cx="58676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86762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579621" y="3030211"/>
        <a:ext cx="30868" cy="6173"/>
      </dsp:txXfrm>
    </dsp:sp>
    <dsp:sp modelId="{BD431DAF-CC3F-4707-9542-5E9B5A40EE19}">
      <dsp:nvSpPr>
        <dsp:cNvPr id="0" name=""/>
        <dsp:cNvSpPr/>
      </dsp:nvSpPr>
      <dsp:spPr>
        <a:xfrm>
          <a:off x="3619289" y="2228042"/>
          <a:ext cx="2684185" cy="16105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527" tIns="138061" rIns="131527" bIns="138061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Identify external resources</a:t>
          </a:r>
        </a:p>
      </dsp:txBody>
      <dsp:txXfrm>
        <a:off x="3619289" y="2228042"/>
        <a:ext cx="2684185" cy="1610511"/>
      </dsp:txXfrm>
    </dsp:sp>
    <dsp:sp modelId="{4772C729-E7E0-40F2-8BCA-D38D3204F531}">
      <dsp:nvSpPr>
        <dsp:cNvPr id="0" name=""/>
        <dsp:cNvSpPr/>
      </dsp:nvSpPr>
      <dsp:spPr>
        <a:xfrm>
          <a:off x="6920837" y="2228042"/>
          <a:ext cx="2684185" cy="16105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527" tIns="138061" rIns="131527" bIns="138061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Neue Haas Grotesk Text Pro"/>
            </a:rPr>
            <a:t>Q&amp;A</a:t>
          </a:r>
        </a:p>
      </dsp:txBody>
      <dsp:txXfrm>
        <a:off x="6920837" y="2228042"/>
        <a:ext cx="2684185" cy="16105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83D70-91AA-429A-BD57-1CB6792B30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8136" y="1078030"/>
            <a:ext cx="9288096" cy="2956718"/>
          </a:xfrm>
        </p:spPr>
        <p:txBody>
          <a:bodyPr anchor="t">
            <a:noAutofit/>
          </a:bodyPr>
          <a:lstStyle>
            <a:lvl1pPr algn="l">
              <a:defRPr sz="660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65D245-B564-481D-A323-F73C5BCA84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8136" y="4455621"/>
            <a:ext cx="9288096" cy="1435331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072EE-51B3-4C0C-A460-4684AB079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422A5-3076-413B-84CB-ED3BA4171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67C68-40D5-477E-9DBC-C28FD4B11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545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6C900-05BC-4021-B69F-2DAF974B7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26E227-253A-44A0-9404-1CFD8CE41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F5A02-0FC4-41C8-A13C-4C929B288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59378-C430-49DB-B2D6-E32FBBCD4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9D57D-CB8E-4E67-AE2D-2790E2AA6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416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2CF945-D70F-49C1-8CE5-5758C11660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82100" y="1091381"/>
            <a:ext cx="2171700" cy="49533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FDB721-04AA-4330-8045-3F2D9BB4BC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091381"/>
            <a:ext cx="8265340" cy="495336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18C15-991C-4C71-8DCD-DB3B38888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728CC3-5830-4EFA-B28E-1648904DE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A91B6-E419-4483-9B66-3C758788B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E447C6A-78C3-4687-9A71-A05DBF6700DE}"/>
              </a:ext>
            </a:extLst>
          </p:cNvPr>
          <p:cNvCxnSpPr>
            <a:cxnSpLocks/>
          </p:cNvCxnSpPr>
          <p:nvPr/>
        </p:nvCxnSpPr>
        <p:spPr>
          <a:xfrm>
            <a:off x="11387805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5053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EE2F5-9D3C-4BE7-9AD5-335B31CF2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98C4F-4BF6-47CF-ABEE-2B12748C4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39070-70D2-4DD1-A439-155343FE2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1AB30-CD74-471D-9FA6-ADC0C901E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137C4-F19E-4521-8DCB-4E0CF9CA3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569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8007D-9B1D-4E2C-B38F-29C682099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9127"/>
            <a:ext cx="9272260" cy="3472874"/>
          </a:xfrm>
        </p:spPr>
        <p:txBody>
          <a:bodyPr anchor="t">
            <a:normAutofit/>
          </a:bodyPr>
          <a:lstStyle>
            <a:lvl1pPr>
              <a:defRPr sz="400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60C51B-B525-4032-9D08-2978D7367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0939" y="4572000"/>
            <a:ext cx="9272262" cy="1320801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08851-4DCC-447C-828A-5F7E66F76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94542-CAEF-4D6C-BE6A-BC100F059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BDE40-8468-4051-9703-B751608A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176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BF7AE-3892-4896-8C15-7A35A41EF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1088136"/>
            <a:ext cx="9890066" cy="12942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D9A26-86F1-4817-B243-4DE63B4F18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2185" y="2440568"/>
            <a:ext cx="4841505" cy="38012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54BF9B-EA16-48C8-96B9-7A66051BE7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40568"/>
            <a:ext cx="4806002" cy="3801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6E2D9F-1FCE-4A1C-996E-DB05777A8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29E05-3F6C-40BF-9324-118588B6C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9BE013-C5C0-4CBD-982E-36F037F73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975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ED885-5FE5-4407-BE4D-FAD01C40A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84333"/>
            <a:ext cx="9949455" cy="8388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322A77-C134-4857-83E5-51217D3C2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2088" y="1923190"/>
            <a:ext cx="4816475" cy="8388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1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4ECBFE-C62C-471B-BFE4-1272EAC347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2088" y="2825791"/>
            <a:ext cx="4816475" cy="33638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10AFC6-F407-4F35-BD37-B32F9B4036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5482" y="1923190"/>
            <a:ext cx="4824913" cy="8388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1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8D60D5-0F83-46CB-92F3-849FC08E6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5482" y="2825791"/>
            <a:ext cx="4824913" cy="33638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5AE694-5CA0-48DA-90D3-EC42BD1D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40A80D-4CCB-4899-9E1D-A5967F4E6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753A9D-469A-4ED9-99A1-7E4B115F8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59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7C91E-0A11-4E5D-9B8D-5316E73A2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B8A8D1-71AD-4F9F-B393-9EED83FEF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E36922-9A4C-453D-9B70-0C3A70281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5AAEF2-65DC-4E28-9AA4-5115ACB07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717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48B02B-A32A-4383-BBC7-0C383390A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FF7E77-47E0-4F9E-9148-8D0C59C0C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005A2-ECF0-4759-A17B-FDECE8068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988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1DD4B-5676-477E-8C52-4C1CF160F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4448"/>
            <a:ext cx="3785860" cy="1554362"/>
          </a:xfrm>
        </p:spPr>
        <p:txBody>
          <a:bodyPr anchor="t">
            <a:normAutofit/>
          </a:bodyPr>
          <a:lstStyle>
            <a:lvl1pPr>
              <a:defRPr sz="280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A3E63-EB15-4D82-BF2B-36BB030C4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0" y="922689"/>
            <a:ext cx="548600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BE994E-BAB7-43DC-A0E4-C779CF2A33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0940" y="2701254"/>
            <a:ext cx="3785860" cy="316773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DEFAAA-1B70-42AA-ADCC-F49B58132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C7B6CC-1C13-4F34-AC86-CCD442C8C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F1B638-9061-41AD-AF47-73A4AF8B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549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F3C43-1676-4A29-83F9-D788ED2E7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7280"/>
            <a:ext cx="3785860" cy="1559740"/>
          </a:xfrm>
        </p:spPr>
        <p:txBody>
          <a:bodyPr anchor="t">
            <a:normAutofit/>
          </a:bodyPr>
          <a:lstStyle>
            <a:lvl1pPr>
              <a:defRPr sz="280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14A903-97C7-4349-B8CE-1BBED1942E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4500" y="1143000"/>
            <a:ext cx="54864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0A9F58-4AEB-4286-98F7-3C77AA913B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0940" y="2697480"/>
            <a:ext cx="3785860" cy="30934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F55A58-F085-4500-AF61-045B12C8F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936470-561D-49AE-AC84-B79D483FD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EF2BE2-DF21-4683-9D5F-849A525FD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84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4438DC-3CEE-4170-9B1C-BAC05CD8C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1090245"/>
            <a:ext cx="9922764" cy="12942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C19D24-DCBE-47F9-8B85-8A118B02B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8136" y="2447778"/>
            <a:ext cx="9922764" cy="3838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F5788-BDCE-49E2-80AE-31C739C6A0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15200" y="6389688"/>
            <a:ext cx="3695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A1E45834-53BD-4C8F-B791-CD5378F4150E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D5844-8163-4D82-BEFC-BC2D8D511B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90940" y="6389688"/>
            <a:ext cx="4433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98A50-C435-4220-82C6-C8D62A7C9E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3190" y="6389688"/>
            <a:ext cx="940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8689CE0-64D2-447C-9C1F-872D111D8AC3}"/>
              </a:ext>
            </a:extLst>
          </p:cNvPr>
          <p:cNvCxnSpPr>
            <a:cxnSpLocks/>
          </p:cNvCxnSpPr>
          <p:nvPr/>
        </p:nvCxnSpPr>
        <p:spPr>
          <a:xfrm>
            <a:off x="0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0015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Neue Haas Grotesk Text Pro" panose="020B05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2.pn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7DDD5C6-582A-4ED0-A2B2-01007B337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People Planning">
            <a:extLst>
              <a:ext uri="{FF2B5EF4-FFF2-40B4-BE49-F238E27FC236}">
                <a16:creationId xmlns:a16="http://schemas.microsoft.com/office/drawing/2014/main" id="{E1606ED8-3FED-8B1F-87E8-D55521F9546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alphaModFix/>
          </a:blip>
          <a:srcRect r="6250" b="6250"/>
          <a:stretch/>
        </p:blipFill>
        <p:spPr>
          <a:xfrm>
            <a:off x="20" y="9303"/>
            <a:ext cx="1219197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5480330-D626-4BB1-A072-22D07F7C66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2189585"/>
            <a:ext cx="12192000" cy="4678805"/>
          </a:xfrm>
          <a:prstGeom prst="rect">
            <a:avLst/>
          </a:prstGeom>
          <a:gradFill>
            <a:gsLst>
              <a:gs pos="0">
                <a:srgbClr val="000000">
                  <a:alpha val="54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992" y="3484971"/>
            <a:ext cx="9284208" cy="1989568"/>
          </a:xfrm>
        </p:spPr>
        <p:txBody>
          <a:bodyPr anchor="b"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ea typeface="Calibri Light"/>
                <a:cs typeface="Calibri Light"/>
              </a:rPr>
              <a:t>A 5-year Plan: </a:t>
            </a:r>
            <a:br>
              <a:rPr lang="en-US" sz="4000">
                <a:solidFill>
                  <a:srgbClr val="FFFFFF"/>
                </a:solidFill>
                <a:ea typeface="Calibri Light"/>
                <a:cs typeface="Calibri Light"/>
              </a:rPr>
            </a:br>
            <a:r>
              <a:rPr lang="en-US" sz="4000">
                <a:solidFill>
                  <a:srgbClr val="FFFFFF"/>
                </a:solidFill>
                <a:ea typeface="Calibri Light"/>
                <a:cs typeface="Calibri Light"/>
              </a:rPr>
              <a:t>Trusting the Process 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0939" y="5492932"/>
            <a:ext cx="9284208" cy="70990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>
                <a:solidFill>
                  <a:srgbClr val="FFFFFF"/>
                </a:solidFill>
              </a:rPr>
              <a:t>Presented by: Pre-Clinical Career Counseling, Clinical Career Advising, and Clinical Education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FA49A52-5015-434E-A9B4-E3B97DB8B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6626" y="4965465"/>
            <a:ext cx="804195" cy="0"/>
          </a:xfrm>
          <a:prstGeom prst="line">
            <a:avLst/>
          </a:prstGeom>
          <a:ln w="857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2EDE6-451D-905A-4D9A-84C518D8A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Residency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B8F72-EEA5-4B24-6F92-DB01F326E5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8046" y="1924753"/>
            <a:ext cx="5011490" cy="3859899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sz="1400" dirty="0">
                <a:ea typeface="+mn-lt"/>
                <a:cs typeface="+mn-lt"/>
              </a:rPr>
              <a:t>Key Factors to ensure a successful Match and Residency transition (“Right fit” vs. “Reach fit”)</a:t>
            </a:r>
            <a:endParaRPr lang="en-US" sz="1400">
              <a:ea typeface="+mn-lt"/>
              <a:cs typeface="+mn-lt"/>
            </a:endParaRPr>
          </a:p>
          <a:p>
            <a:pPr>
              <a:buFont typeface="Neue Haas Grotesk Text Pro"/>
              <a:buChar char="-"/>
            </a:pPr>
            <a:r>
              <a:rPr lang="en-US" sz="1400" dirty="0">
                <a:latin typeface="Neue Haas Grotesk Text Pro"/>
                <a:cs typeface="Arial"/>
              </a:rPr>
              <a:t>Competitiveness </a:t>
            </a:r>
            <a:endParaRPr lang="en-US" sz="1400">
              <a:latin typeface="Neue Haas Grotesk Text Pro"/>
              <a:cs typeface="Arial"/>
            </a:endParaRPr>
          </a:p>
          <a:p>
            <a:pPr marL="788670" lvl="1" indent="-285750">
              <a:buFont typeface="Neue Haas Grotesk Text Pro"/>
              <a:buChar char="-"/>
            </a:pPr>
            <a:r>
              <a:rPr lang="en-US" sz="1400" dirty="0">
                <a:latin typeface="Neue Haas Grotesk Text Pro"/>
                <a:cs typeface="Arial"/>
              </a:rPr>
              <a:t>Specialty, Academic Metrics, Board Performance (Level/Step 2 scores), Research/Leadership/Volunteer experiences, Institutional prestige/brand </a:t>
            </a:r>
            <a:endParaRPr lang="en-US" sz="1400">
              <a:latin typeface="Neue Haas Grotesk Text Pro"/>
              <a:cs typeface="Arial"/>
            </a:endParaRPr>
          </a:p>
          <a:p>
            <a:pPr>
              <a:buFont typeface="Neue Haas Grotesk Text Pro"/>
              <a:buChar char="-"/>
            </a:pPr>
            <a:r>
              <a:rPr lang="en-US" sz="1400" dirty="0">
                <a:latin typeface="Neue Haas Grotesk Text Pro"/>
                <a:cs typeface="Arial"/>
              </a:rPr>
              <a:t>Residency Match and Program Data</a:t>
            </a:r>
            <a:endParaRPr lang="en-US" sz="1400">
              <a:latin typeface="Neue Haas Grotesk Text Pro"/>
              <a:cs typeface="Arial"/>
            </a:endParaRPr>
          </a:p>
          <a:p>
            <a:pPr marL="788670" lvl="1" indent="-285750">
              <a:buFont typeface="Neue Haas Grotesk Text Pro"/>
              <a:buChar char="-"/>
            </a:pPr>
            <a:r>
              <a:rPr lang="en-US" sz="1400" dirty="0">
                <a:latin typeface="Neue Haas Grotesk Text Pro"/>
                <a:cs typeface="Arial"/>
              </a:rPr>
              <a:t>Number of positions offered/specialty and fill rate by applicant type </a:t>
            </a:r>
            <a:endParaRPr lang="en-US" sz="1400">
              <a:latin typeface="Neue Haas Grotesk Text Pro"/>
              <a:cs typeface="Arial"/>
            </a:endParaRPr>
          </a:p>
          <a:p>
            <a:pPr marL="1017270" lvl="2" indent="-285750">
              <a:buFont typeface="Neue Haas Grotesk Text Pro"/>
              <a:buChar char="-"/>
            </a:pPr>
            <a:r>
              <a:rPr lang="en-US" sz="1400" dirty="0">
                <a:latin typeface="Neue Haas Grotesk Text Pro"/>
                <a:cs typeface="Arial"/>
              </a:rPr>
              <a:t>For U.S. DO Seniors and RVUCOM, the top 5 matched specialties (2023) were: Internal Medicine, Family Medicine, Emergency Medicine, Pediatrics and Psychiatry</a:t>
            </a:r>
            <a:endParaRPr lang="en-US" sz="1400">
              <a:latin typeface="Neue Haas Grotesk Text Pro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478032-0E53-FD5A-6A0C-019B5203CD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01862" y="2440568"/>
            <a:ext cx="4806002" cy="3801283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sz="1400" dirty="0">
                <a:ea typeface="+mn-lt"/>
                <a:cs typeface="+mn-lt"/>
              </a:rPr>
              <a:t>-Most competitive specialties</a:t>
            </a:r>
            <a:endParaRPr lang="en-US" sz="1400"/>
          </a:p>
          <a:p>
            <a:pPr lvl="1"/>
            <a:r>
              <a:rPr lang="en-US" sz="1400" dirty="0">
                <a:ea typeface="+mn-lt"/>
                <a:cs typeface="+mn-lt"/>
              </a:rPr>
              <a:t>Surgical subspecialties, Dermatology, Otolaryngology, Urology, Ophthalmology</a:t>
            </a:r>
            <a:endParaRPr lang="en-US" sz="1400"/>
          </a:p>
          <a:p>
            <a:r>
              <a:rPr lang="en-US" sz="1400" dirty="0">
                <a:ea typeface="+mn-lt"/>
                <a:cs typeface="+mn-lt"/>
              </a:rPr>
              <a:t>-Competitive specialties</a:t>
            </a:r>
          </a:p>
          <a:p>
            <a:pPr lvl="1"/>
            <a:r>
              <a:rPr lang="en-US" sz="1400" dirty="0">
                <a:ea typeface="+mn-lt"/>
                <a:cs typeface="+mn-lt"/>
              </a:rPr>
              <a:t>Obstetrics and Gynecology, Anesthesiology, Radiology, Neurology, General surgery</a:t>
            </a:r>
            <a:endParaRPr lang="en-US" sz="1400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8D93CF-FA74-9B0A-AF3D-CC6DFBAEB02D}"/>
              </a:ext>
            </a:extLst>
          </p:cNvPr>
          <p:cNvSpPr txBox="1"/>
          <p:nvPr/>
        </p:nvSpPr>
        <p:spPr>
          <a:xfrm>
            <a:off x="92926" y="6430536"/>
            <a:ext cx="137531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/>
              <a:t>Haldy</a:t>
            </a:r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E0FA4DDB-F687-AB0A-0FC2-CBEDB098A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1086" y="5070432"/>
            <a:ext cx="4413336" cy="166491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D7E687C-17ED-B947-5417-6933D4AEA5B8}"/>
              </a:ext>
            </a:extLst>
          </p:cNvPr>
          <p:cNvSpPr/>
          <p:nvPr/>
        </p:nvSpPr>
        <p:spPr>
          <a:xfrm>
            <a:off x="529746" y="5691513"/>
            <a:ext cx="7212904" cy="417534"/>
          </a:xfrm>
          <a:prstGeom prst="rect">
            <a:avLst/>
          </a:prstGeom>
          <a:solidFill>
            <a:srgbClr val="264A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BB102CE5-9150-88A4-0A4E-9A5BACD09548}"/>
              </a:ext>
            </a:extLst>
          </p:cNvPr>
          <p:cNvSpPr/>
          <p:nvPr/>
        </p:nvSpPr>
        <p:spPr>
          <a:xfrm>
            <a:off x="855784" y="1863968"/>
            <a:ext cx="304801" cy="28721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10ECC2E4-7C0D-82AD-C471-5B449B9A9C5C}"/>
              </a:ext>
            </a:extLst>
          </p:cNvPr>
          <p:cNvSpPr/>
          <p:nvPr/>
        </p:nvSpPr>
        <p:spPr>
          <a:xfrm>
            <a:off x="10515600" y="2719754"/>
            <a:ext cx="726830" cy="130126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E32354-5757-2886-AB91-D005232ABB37}"/>
              </a:ext>
            </a:extLst>
          </p:cNvPr>
          <p:cNvSpPr txBox="1"/>
          <p:nvPr/>
        </p:nvSpPr>
        <p:spPr>
          <a:xfrm>
            <a:off x="11125738" y="3142322"/>
            <a:ext cx="107100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/>
              <a:t>Parallel plan highly encouraged</a:t>
            </a:r>
          </a:p>
        </p:txBody>
      </p:sp>
    </p:spTree>
    <p:extLst>
      <p:ext uri="{BB962C8B-B14F-4D97-AF65-F5344CB8AC3E}">
        <p14:creationId xmlns:p14="http://schemas.microsoft.com/office/powerpoint/2010/main" val="3258764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2171F-2E39-8A6E-6FFD-A7B29A163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RVU Resources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8249C6-3B04-F287-4158-07D5E1448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136" y="1899510"/>
            <a:ext cx="9922764" cy="383872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Writing Center</a:t>
            </a:r>
          </a:p>
          <a:p>
            <a:r>
              <a:rPr lang="en-US"/>
              <a:t>Mental Health and Wellness Team</a:t>
            </a:r>
          </a:p>
          <a:p>
            <a:r>
              <a:rPr lang="en-US" err="1"/>
              <a:t>WellConnect</a:t>
            </a:r>
            <a:r>
              <a:rPr lang="en-US"/>
              <a:t> </a:t>
            </a:r>
          </a:p>
          <a:p>
            <a:r>
              <a:rPr lang="en-US"/>
              <a:t>Educational Learning Specialists</a:t>
            </a:r>
          </a:p>
          <a:p>
            <a:r>
              <a:rPr lang="en-US"/>
              <a:t>Library &amp; Library Website</a:t>
            </a:r>
          </a:p>
          <a:p>
            <a:r>
              <a:rPr lang="en-US" err="1"/>
              <a:t>MyVista</a:t>
            </a:r>
            <a:r>
              <a:rPr lang="en-US"/>
              <a:t> Career &amp; Professional Development Tab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6A0E93BB-E401-654D-1A01-CC52D9EE5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1086" y="5070432"/>
            <a:ext cx="4413336" cy="166491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3D3D5C3-E1AA-72D1-3233-70EB5F6E8AE8}"/>
              </a:ext>
            </a:extLst>
          </p:cNvPr>
          <p:cNvSpPr/>
          <p:nvPr/>
        </p:nvSpPr>
        <p:spPr>
          <a:xfrm>
            <a:off x="529746" y="5691513"/>
            <a:ext cx="7212904" cy="417534"/>
          </a:xfrm>
          <a:prstGeom prst="rect">
            <a:avLst/>
          </a:prstGeom>
          <a:solidFill>
            <a:srgbClr val="264A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BCD271-184D-A04B-9B86-34A99665AC83}"/>
              </a:ext>
            </a:extLst>
          </p:cNvPr>
          <p:cNvSpPr txBox="1"/>
          <p:nvPr/>
        </p:nvSpPr>
        <p:spPr>
          <a:xfrm>
            <a:off x="92926" y="6430536"/>
            <a:ext cx="137531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/>
              <a:t>McCoy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836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7C3A0-BA2E-2C24-5EDA-9EBB61B27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External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DB325-B8DA-6238-07E2-68E6D0D14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136" y="1856192"/>
            <a:ext cx="9922764" cy="3838722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b="1" dirty="0"/>
              <a:t>AAMC</a:t>
            </a:r>
            <a:r>
              <a:rPr lang="en-US" dirty="0"/>
              <a:t>: Careers in Medicine, Residency Explorer, ERAS </a:t>
            </a:r>
          </a:p>
          <a:p>
            <a:r>
              <a:rPr lang="en-US" b="1" dirty="0"/>
              <a:t>AMA</a:t>
            </a:r>
            <a:r>
              <a:rPr lang="en-US" dirty="0"/>
              <a:t>: FREIDA</a:t>
            </a:r>
          </a:p>
          <a:p>
            <a:r>
              <a:rPr lang="en-US" dirty="0"/>
              <a:t>AOA</a:t>
            </a:r>
          </a:p>
          <a:p>
            <a:r>
              <a:rPr lang="en-US" dirty="0"/>
              <a:t>NRMP Match Data Reports</a:t>
            </a:r>
          </a:p>
          <a:p>
            <a:pPr lvl="1"/>
            <a:r>
              <a:rPr lang="en-US" dirty="0"/>
              <a:t>Main Residency Match timelines </a:t>
            </a:r>
          </a:p>
          <a:p>
            <a:r>
              <a:rPr lang="en-US" dirty="0"/>
              <a:t>AACOM</a:t>
            </a:r>
          </a:p>
          <a:p>
            <a:r>
              <a:rPr lang="en-US" dirty="0">
                <a:ea typeface="+mn-lt"/>
                <a:cs typeface="+mn-lt"/>
              </a:rPr>
              <a:t>ACGME</a:t>
            </a:r>
          </a:p>
          <a:p>
            <a:r>
              <a:rPr lang="en-US">
                <a:ea typeface="+mn-lt"/>
                <a:cs typeface="+mn-lt"/>
              </a:rPr>
              <a:t>Professional Specialty Organizations and Associations </a:t>
            </a:r>
            <a:endParaRPr lang="en-US" dirty="0"/>
          </a:p>
          <a:p>
            <a:r>
              <a:rPr lang="en-US" dirty="0"/>
              <a:t>Texas Star (student driven information)</a:t>
            </a:r>
          </a:p>
          <a:p>
            <a:r>
              <a:rPr lang="en-US" dirty="0"/>
              <a:t>Individual program websites </a:t>
            </a:r>
          </a:p>
          <a:p>
            <a:endParaRPr lang="en-US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6A0E93BB-E401-654D-1A01-CC52D9EE5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1086" y="5070432"/>
            <a:ext cx="4413336" cy="166491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3D3D5C3-E1AA-72D1-3233-70EB5F6E8AE8}"/>
              </a:ext>
            </a:extLst>
          </p:cNvPr>
          <p:cNvSpPr/>
          <p:nvPr/>
        </p:nvSpPr>
        <p:spPr>
          <a:xfrm>
            <a:off x="529746" y="5691513"/>
            <a:ext cx="7212904" cy="417534"/>
          </a:xfrm>
          <a:prstGeom prst="rect">
            <a:avLst/>
          </a:prstGeom>
          <a:solidFill>
            <a:srgbClr val="264A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E8AD0B-B769-EF91-32DF-DE5DC1BBB9F1}"/>
              </a:ext>
            </a:extLst>
          </p:cNvPr>
          <p:cNvSpPr txBox="1"/>
          <p:nvPr/>
        </p:nvSpPr>
        <p:spPr>
          <a:xfrm>
            <a:off x="92926" y="6430536"/>
            <a:ext cx="137531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/>
              <a:t>Finch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879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90A50-F586-0911-E4B6-5D2562417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4600" y="2279709"/>
            <a:ext cx="9922764" cy="1294228"/>
          </a:xfrm>
        </p:spPr>
        <p:txBody>
          <a:bodyPr>
            <a:noAutofit/>
          </a:bodyPr>
          <a:lstStyle/>
          <a:p>
            <a:pPr algn="ctr"/>
            <a:r>
              <a:rPr lang="en-US" sz="9600"/>
              <a:t>Questions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6A0E93BB-E401-654D-1A01-CC52D9EE5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1086" y="5070432"/>
            <a:ext cx="4413336" cy="166491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3D3D5C3-E1AA-72D1-3233-70EB5F6E8AE8}"/>
              </a:ext>
            </a:extLst>
          </p:cNvPr>
          <p:cNvSpPr/>
          <p:nvPr/>
        </p:nvSpPr>
        <p:spPr>
          <a:xfrm>
            <a:off x="529746" y="5691513"/>
            <a:ext cx="7212904" cy="417534"/>
          </a:xfrm>
          <a:prstGeom prst="rect">
            <a:avLst/>
          </a:prstGeom>
          <a:solidFill>
            <a:srgbClr val="264A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862779-C044-B826-E62F-BDBEA1EDDC38}"/>
              </a:ext>
            </a:extLst>
          </p:cNvPr>
          <p:cNvSpPr txBox="1"/>
          <p:nvPr/>
        </p:nvSpPr>
        <p:spPr>
          <a:xfrm>
            <a:off x="92926" y="6430536"/>
            <a:ext cx="137531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/>
              <a:t>McCoy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01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61085-CE8B-8538-DE47-A509B325B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Trust the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7AFB5-6D9A-C48F-2856-91038651C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254" y="1999980"/>
            <a:ext cx="10935775" cy="38387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5400"/>
              <a:t>RVU has a </a:t>
            </a:r>
            <a:r>
              <a:rPr lang="en-US" sz="5400" b="1"/>
              <a:t>Residency placement </a:t>
            </a:r>
            <a:r>
              <a:rPr lang="en-US" sz="5400"/>
              <a:t>rate of over 99%* </a:t>
            </a:r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6A0E93BB-E401-654D-1A01-CC52D9EE5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1086" y="5070432"/>
            <a:ext cx="4413336" cy="166491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3D3D5C3-E1AA-72D1-3233-70EB5F6E8AE8}"/>
              </a:ext>
            </a:extLst>
          </p:cNvPr>
          <p:cNvSpPr/>
          <p:nvPr/>
        </p:nvSpPr>
        <p:spPr>
          <a:xfrm>
            <a:off x="529746" y="5691513"/>
            <a:ext cx="7212904" cy="417534"/>
          </a:xfrm>
          <a:prstGeom prst="rect">
            <a:avLst/>
          </a:prstGeom>
          <a:solidFill>
            <a:srgbClr val="264A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DFFBA4-2091-3812-197B-56D5E9E0702B}"/>
              </a:ext>
            </a:extLst>
          </p:cNvPr>
          <p:cNvSpPr txBox="1"/>
          <p:nvPr/>
        </p:nvSpPr>
        <p:spPr>
          <a:xfrm>
            <a:off x="92926" y="6430536"/>
            <a:ext cx="137531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/>
              <a:t>Small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A96987-1CB5-970A-2FD9-DCF4965F8DF9}"/>
              </a:ext>
            </a:extLst>
          </p:cNvPr>
          <p:cNvSpPr txBox="1"/>
          <p:nvPr/>
        </p:nvSpPr>
        <p:spPr>
          <a:xfrm>
            <a:off x="573740" y="5154705"/>
            <a:ext cx="610317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*Classes of 2023 and 2022</a:t>
            </a:r>
          </a:p>
        </p:txBody>
      </p:sp>
    </p:spTree>
    <p:extLst>
      <p:ext uri="{BB962C8B-B14F-4D97-AF65-F5344CB8AC3E}">
        <p14:creationId xmlns:p14="http://schemas.microsoft.com/office/powerpoint/2010/main" val="1773336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224DD-BF5B-859C-0409-5E5FEFAC5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173" y="488171"/>
            <a:ext cx="9922764" cy="1294228"/>
          </a:xfrm>
        </p:spPr>
        <p:txBody>
          <a:bodyPr/>
          <a:lstStyle/>
          <a:p>
            <a:r>
              <a:rPr lang="en-US"/>
              <a:t>Learning Outcomes</a:t>
            </a:r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26A0A29B-1915-5070-B361-9F7278C99E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9240948"/>
              </p:ext>
            </p:extLst>
          </p:nvPr>
        </p:nvGraphicFramePr>
        <p:xfrm>
          <a:off x="824729" y="1234222"/>
          <a:ext cx="9922764" cy="3838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FA4C88A-6493-10C6-357E-12FCB8A4E9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1086" y="5070432"/>
            <a:ext cx="4413336" cy="166491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F521748-9C38-EA06-D7A2-F4DE337B440B}"/>
              </a:ext>
            </a:extLst>
          </p:cNvPr>
          <p:cNvSpPr/>
          <p:nvPr/>
        </p:nvSpPr>
        <p:spPr>
          <a:xfrm>
            <a:off x="529746" y="5691513"/>
            <a:ext cx="7212904" cy="417534"/>
          </a:xfrm>
          <a:prstGeom prst="rect">
            <a:avLst/>
          </a:prstGeom>
          <a:solidFill>
            <a:srgbClr val="264A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83413164-ACA0-183E-A8F2-3BA0DDBBEB0C}"/>
              </a:ext>
            </a:extLst>
          </p:cNvPr>
          <p:cNvSpPr txBox="1"/>
          <p:nvPr/>
        </p:nvSpPr>
        <p:spPr>
          <a:xfrm>
            <a:off x="189571" y="640637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/>
              <a:t>McCoy</a:t>
            </a:r>
          </a:p>
        </p:txBody>
      </p:sp>
    </p:spTree>
    <p:extLst>
      <p:ext uri="{BB962C8B-B14F-4D97-AF65-F5344CB8AC3E}">
        <p14:creationId xmlns:p14="http://schemas.microsoft.com/office/powerpoint/2010/main" val="607630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8689CE0-64D2-447C-9C1F-872D111D8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11C99DC-C3C5-4EBE-91DD-345109C3D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BA969F-9D51-CBA0-98B2-0792FAD65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516" y="1076635"/>
            <a:ext cx="4402481" cy="349536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8800" cap="all"/>
              <a:t>Use your team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0AA360F-DECB-4836-8FB6-22C4BC3FB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7684" y="1186792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 descr="Puzzle Pieces Of The · Free image on Pixabay">
            <a:extLst>
              <a:ext uri="{FF2B5EF4-FFF2-40B4-BE49-F238E27FC236}">
                <a16:creationId xmlns:a16="http://schemas.microsoft.com/office/drawing/2014/main" id="{EE2E450E-CE83-9296-971B-7BA8B6685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9401" y="492793"/>
            <a:ext cx="6069273" cy="4369876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A0E93BB-E401-654D-1A01-CC52D9EE5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1086" y="5070432"/>
            <a:ext cx="4413336" cy="166491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3D3D5C3-E1AA-72D1-3233-70EB5F6E8AE8}"/>
              </a:ext>
            </a:extLst>
          </p:cNvPr>
          <p:cNvSpPr/>
          <p:nvPr/>
        </p:nvSpPr>
        <p:spPr>
          <a:xfrm>
            <a:off x="529746" y="5691513"/>
            <a:ext cx="7212904" cy="417534"/>
          </a:xfrm>
          <a:prstGeom prst="rect">
            <a:avLst/>
          </a:prstGeom>
          <a:solidFill>
            <a:srgbClr val="264A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9C2110-0C77-4695-174B-33D5EE2417E8}"/>
              </a:ext>
            </a:extLst>
          </p:cNvPr>
          <p:cNvSpPr txBox="1"/>
          <p:nvPr/>
        </p:nvSpPr>
        <p:spPr>
          <a:xfrm>
            <a:off x="92926" y="6430536"/>
            <a:ext cx="137531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/>
              <a:t>McCoy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90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in a white coat with a stethoscope around his neck&#10;&#10;Description automatically generated">
            <a:extLst>
              <a:ext uri="{FF2B5EF4-FFF2-40B4-BE49-F238E27FC236}">
                <a16:creationId xmlns:a16="http://schemas.microsoft.com/office/drawing/2014/main" id="{1F1A3E1B-EAD1-FED9-B6D9-C87BBBC0CC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68" r="12027" b="7102"/>
          <a:stretch/>
        </p:blipFill>
        <p:spPr>
          <a:xfrm>
            <a:off x="78552" y="55739"/>
            <a:ext cx="2254366" cy="2252302"/>
          </a:xfrm>
          <a:prstGeom prst="rect">
            <a:avLst/>
          </a:prstGeom>
        </p:spPr>
      </p:pic>
      <p:pic>
        <p:nvPicPr>
          <p:cNvPr id="5" name="Picture 4" descr="A person smiling for a picture&#10;&#10;Description automatically generated">
            <a:extLst>
              <a:ext uri="{FF2B5EF4-FFF2-40B4-BE49-F238E27FC236}">
                <a16:creationId xmlns:a16="http://schemas.microsoft.com/office/drawing/2014/main" id="{6D02FC2B-BFB0-B16F-43D5-AF9A36D914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95" y="3975231"/>
            <a:ext cx="2259894" cy="2307284"/>
          </a:xfrm>
          <a:prstGeom prst="rect">
            <a:avLst/>
          </a:prstGeom>
        </p:spPr>
      </p:pic>
      <p:pic>
        <p:nvPicPr>
          <p:cNvPr id="6" name="Picture 5" descr="A person in a white shirt&#10;&#10;Description automatically generated">
            <a:extLst>
              <a:ext uri="{FF2B5EF4-FFF2-40B4-BE49-F238E27FC236}">
                <a16:creationId xmlns:a16="http://schemas.microsoft.com/office/drawing/2014/main" id="{277116FA-45D4-3124-5A6A-A7060943BA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366" r="1838" b="6960"/>
          <a:stretch/>
        </p:blipFill>
        <p:spPr>
          <a:xfrm>
            <a:off x="2440322" y="46446"/>
            <a:ext cx="2374025" cy="2261074"/>
          </a:xfrm>
          <a:prstGeom prst="rect">
            <a:avLst/>
          </a:prstGeom>
        </p:spPr>
      </p:pic>
      <p:pic>
        <p:nvPicPr>
          <p:cNvPr id="7" name="Picture 6" descr="A person wearing glasses and a suit&#10;&#10;Description automatically generated">
            <a:extLst>
              <a:ext uri="{FF2B5EF4-FFF2-40B4-BE49-F238E27FC236}">
                <a16:creationId xmlns:a16="http://schemas.microsoft.com/office/drawing/2014/main" id="{925C0F33-737A-A6B8-95DD-1BAF094C9D9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145" r="-375" b="3454"/>
          <a:stretch/>
        </p:blipFill>
        <p:spPr>
          <a:xfrm>
            <a:off x="2487193" y="3975232"/>
            <a:ext cx="2326464" cy="2280091"/>
          </a:xfrm>
          <a:prstGeom prst="rect">
            <a:avLst/>
          </a:prstGeom>
        </p:spPr>
      </p:pic>
      <p:pic>
        <p:nvPicPr>
          <p:cNvPr id="8" name="Picture 7" descr="A person wearing glasses and a white shirt&#10;&#10;Description automatically generated">
            <a:extLst>
              <a:ext uri="{FF2B5EF4-FFF2-40B4-BE49-F238E27FC236}">
                <a16:creationId xmlns:a16="http://schemas.microsoft.com/office/drawing/2014/main" id="{57E92CA6-BA8C-047A-383F-3DEC029077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24865" y="1943290"/>
            <a:ext cx="2325747" cy="2344797"/>
          </a:xfrm>
          <a:prstGeom prst="rect">
            <a:avLst/>
          </a:prstGeom>
        </p:spPr>
      </p:pic>
      <p:pic>
        <p:nvPicPr>
          <p:cNvPr id="9" name="Picture 8" descr="A person wearing glasses and smiling&#10;&#10;Description automatically generated">
            <a:extLst>
              <a:ext uri="{FF2B5EF4-FFF2-40B4-BE49-F238E27FC236}">
                <a16:creationId xmlns:a16="http://schemas.microsoft.com/office/drawing/2014/main" id="{939941E1-E579-6FED-E097-4B4EA832F2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1808" y="3970127"/>
            <a:ext cx="2278710" cy="2288352"/>
          </a:xfrm>
          <a:prstGeom prst="rect">
            <a:avLst/>
          </a:prstGeom>
        </p:spPr>
      </p:pic>
      <p:pic>
        <p:nvPicPr>
          <p:cNvPr id="10" name="Picture 9" descr="A picture containing person, human face, clothing, smile&#10;&#10;Description automatically generated">
            <a:extLst>
              <a:ext uri="{FF2B5EF4-FFF2-40B4-BE49-F238E27FC236}">
                <a16:creationId xmlns:a16="http://schemas.microsoft.com/office/drawing/2014/main" id="{DA53E535-1067-AF05-67F7-58F159CCE0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98209" y="3970128"/>
            <a:ext cx="2278945" cy="2288353"/>
          </a:xfrm>
          <a:prstGeom prst="rect">
            <a:avLst/>
          </a:prstGeom>
        </p:spPr>
      </p:pic>
      <p:pic>
        <p:nvPicPr>
          <p:cNvPr id="11" name="Picture 10" descr="A person with long brown hair wearing a blue sweater&#10;&#10;Description automatically generated">
            <a:extLst>
              <a:ext uri="{FF2B5EF4-FFF2-40B4-BE49-F238E27FC236}">
                <a16:creationId xmlns:a16="http://schemas.microsoft.com/office/drawing/2014/main" id="{C50D6630-F810-4099-35A6-BDD4BB0B397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99790" y="74668"/>
            <a:ext cx="2240375" cy="2259189"/>
          </a:xfrm>
          <a:prstGeom prst="rect">
            <a:avLst/>
          </a:prstGeom>
        </p:spPr>
      </p:pic>
      <p:pic>
        <p:nvPicPr>
          <p:cNvPr id="12" name="Picture 11" descr="A picture containing human face, smile, person, chin&#10;&#10;Description automatically generated">
            <a:extLst>
              <a:ext uri="{FF2B5EF4-FFF2-40B4-BE49-F238E27FC236}">
                <a16:creationId xmlns:a16="http://schemas.microsoft.com/office/drawing/2014/main" id="{86889E23-EDFE-AE01-FF7A-0BCD401D9750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-383" b="3409"/>
          <a:stretch/>
        </p:blipFill>
        <p:spPr>
          <a:xfrm>
            <a:off x="7398326" y="74198"/>
            <a:ext cx="2344570" cy="226037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9B10C0C-0575-8AF8-1CA4-8D191A2DFFAA}"/>
              </a:ext>
            </a:extLst>
          </p:cNvPr>
          <p:cNvSpPr txBox="1"/>
          <p:nvPr/>
        </p:nvSpPr>
        <p:spPr>
          <a:xfrm>
            <a:off x="-715537" y="975731"/>
            <a:ext cx="2743200" cy="4572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8B44D06D-31E4-2829-2D29-A21DBB551A5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623" y="2282627"/>
            <a:ext cx="4413336" cy="1664917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57D354CF-6591-DD43-E61D-4CFC809AAE66}"/>
              </a:ext>
            </a:extLst>
          </p:cNvPr>
          <p:cNvSpPr/>
          <p:nvPr/>
        </p:nvSpPr>
        <p:spPr>
          <a:xfrm>
            <a:off x="4445450" y="2907193"/>
            <a:ext cx="5224270" cy="417534"/>
          </a:xfrm>
          <a:prstGeom prst="rect">
            <a:avLst/>
          </a:prstGeom>
          <a:solidFill>
            <a:srgbClr val="264A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E8BABE5-E74A-BA8E-80FA-774CC4AFA656}"/>
              </a:ext>
            </a:extLst>
          </p:cNvPr>
          <p:cNvSpPr txBox="1"/>
          <p:nvPr/>
        </p:nvSpPr>
        <p:spPr>
          <a:xfrm>
            <a:off x="92926" y="6430536"/>
            <a:ext cx="137531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/>
              <a:t>McCoy </a:t>
            </a:r>
          </a:p>
        </p:txBody>
      </p:sp>
    </p:spTree>
    <p:extLst>
      <p:ext uri="{BB962C8B-B14F-4D97-AF65-F5344CB8AC3E}">
        <p14:creationId xmlns:p14="http://schemas.microsoft.com/office/powerpoint/2010/main" val="1088206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F7D2E-2CD5-ABCF-804D-8C6D459AB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OMS-I: Understand Yourself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D81EEA7-5415-56C7-8FAD-69DEF99EA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4599" y="1788348"/>
            <a:ext cx="9922764" cy="383872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20B0504020202020204" pitchFamily="34" charset="0"/>
              <a:buChar char="q"/>
            </a:pPr>
            <a:r>
              <a:rPr lang="en-US"/>
              <a:t>Explore clubs, organizations, and leadership options</a:t>
            </a:r>
          </a:p>
          <a:p>
            <a:pPr>
              <a:buFont typeface="Wingdings" panose="020B0504020202020204" pitchFamily="34" charset="0"/>
              <a:buChar char="q"/>
            </a:pPr>
            <a:r>
              <a:rPr lang="en-US"/>
              <a:t>Meet with your career advisor </a:t>
            </a:r>
          </a:p>
          <a:p>
            <a:pPr>
              <a:buFont typeface="Wingdings" panose="020B0504020202020204" pitchFamily="34" charset="0"/>
              <a:buChar char="q"/>
            </a:pPr>
            <a:r>
              <a:rPr lang="en-US"/>
              <a:t>Complete the </a:t>
            </a:r>
            <a:r>
              <a:rPr lang="en-US" err="1"/>
              <a:t>CiM</a:t>
            </a:r>
            <a:r>
              <a:rPr lang="en-US"/>
              <a:t> Assessments from AAMC</a:t>
            </a:r>
          </a:p>
          <a:p>
            <a:pPr>
              <a:buFont typeface="Wingdings" panose="020B0504020202020204" pitchFamily="34" charset="0"/>
              <a:buChar char="q"/>
            </a:pPr>
            <a:r>
              <a:rPr lang="en-US"/>
              <a:t>Look for research opportunities and apply for enrichment tracks</a:t>
            </a:r>
          </a:p>
          <a:p>
            <a:pPr>
              <a:buFont typeface="Wingdings" panose="020B0504020202020204" pitchFamily="34" charset="0"/>
              <a:buChar char="q"/>
            </a:pPr>
            <a:r>
              <a:rPr lang="en-US"/>
              <a:t>Explore volunteer service and community engagement opportunities</a:t>
            </a:r>
          </a:p>
          <a:p>
            <a:pPr>
              <a:buFont typeface="Wingdings" panose="020B0504020202020204" pitchFamily="34" charset="0"/>
              <a:buChar char="q"/>
            </a:pPr>
            <a:r>
              <a:rPr lang="en-US"/>
              <a:t>Apply for leadership positions </a:t>
            </a:r>
          </a:p>
          <a:p>
            <a:pPr>
              <a:buFont typeface="Wingdings" panose="020B0504020202020204" pitchFamily="34" charset="0"/>
              <a:buChar char="q"/>
            </a:pPr>
            <a:r>
              <a:rPr lang="en-US"/>
              <a:t>Specialty exploration</a:t>
            </a:r>
          </a:p>
          <a:p>
            <a:pPr>
              <a:buFont typeface="Wingdings" panose="020B0504020202020204" pitchFamily="34" charset="0"/>
              <a:buChar char="q"/>
            </a:pPr>
            <a:r>
              <a:rPr lang="en-US"/>
              <a:t>Start your CV and keeping track of all activities</a:t>
            </a:r>
          </a:p>
          <a:p>
            <a:pPr>
              <a:buFont typeface="Wingdings" panose="020B0504020202020204" pitchFamily="34" charset="0"/>
              <a:buChar char="q"/>
            </a:pPr>
            <a:endParaRPr lang="en-US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6A0E93BB-E401-654D-1A01-CC52D9EE5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3961" y="5213307"/>
            <a:ext cx="4413336" cy="166491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3D3D5C3-E1AA-72D1-3233-70EB5F6E8AE8}"/>
              </a:ext>
            </a:extLst>
          </p:cNvPr>
          <p:cNvSpPr/>
          <p:nvPr/>
        </p:nvSpPr>
        <p:spPr>
          <a:xfrm>
            <a:off x="672621" y="5834388"/>
            <a:ext cx="7212904" cy="417534"/>
          </a:xfrm>
          <a:prstGeom prst="rect">
            <a:avLst/>
          </a:prstGeom>
          <a:solidFill>
            <a:srgbClr val="264A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87A5A1-04D2-3F4F-8EA1-7B42DECE236E}"/>
              </a:ext>
            </a:extLst>
          </p:cNvPr>
          <p:cNvSpPr txBox="1"/>
          <p:nvPr/>
        </p:nvSpPr>
        <p:spPr>
          <a:xfrm>
            <a:off x="92926" y="6430536"/>
            <a:ext cx="137531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/>
              <a:t>Tarleton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356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9459A-751B-F31E-2170-15BF421EA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OMS-II: Competitive 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C4F28-B2EA-1932-39D9-9E6292BD6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136" y="1741534"/>
            <a:ext cx="9922764" cy="3838722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buFont typeface="Wingdings" panose="020B0504020202020204" pitchFamily="34" charset="0"/>
              <a:buChar char="q"/>
            </a:pPr>
            <a:r>
              <a:rPr lang="en-US"/>
              <a:t>Career in Medicine assessments and reviews</a:t>
            </a:r>
          </a:p>
          <a:p>
            <a:pPr>
              <a:buFont typeface="Wingdings" panose="020B0504020202020204" pitchFamily="34" charset="0"/>
              <a:buChar char="q"/>
            </a:pPr>
            <a:r>
              <a:rPr lang="en-US"/>
              <a:t>Height of extracurricular activity: Leadership/Teaching, Volunteering, Research, Professional Development</a:t>
            </a:r>
          </a:p>
          <a:p>
            <a:pPr lvl="1">
              <a:buFont typeface="Wingdings" panose="020B0504020202020204" pitchFamily="34" charset="0"/>
              <a:buChar char="q"/>
            </a:pPr>
            <a:r>
              <a:rPr lang="en-US"/>
              <a:t>Meaningful Experiences </a:t>
            </a:r>
          </a:p>
          <a:p>
            <a:pPr>
              <a:buFont typeface="Wingdings" panose="020B0504020202020204" pitchFamily="34" charset="0"/>
              <a:buChar char="q"/>
            </a:pPr>
            <a:r>
              <a:rPr lang="en-US"/>
              <a:t>Engage with a variety of professional organizations, associations, and academies</a:t>
            </a:r>
          </a:p>
          <a:p>
            <a:pPr lvl="1">
              <a:buFont typeface="Wingdings" panose="020B0504020202020204" pitchFamily="34" charset="0"/>
              <a:buChar char="q"/>
            </a:pPr>
            <a:r>
              <a:rPr lang="en-US"/>
              <a:t>Attend conferences, network with physicians</a:t>
            </a:r>
          </a:p>
          <a:p>
            <a:pPr>
              <a:buFont typeface="Wingdings" panose="020B0504020202020204" pitchFamily="34" charset="0"/>
              <a:buChar char="q"/>
            </a:pPr>
            <a:r>
              <a:rPr lang="en-US"/>
              <a:t>Connect with pre-clinical mentor</a:t>
            </a:r>
          </a:p>
          <a:p>
            <a:pPr>
              <a:buFont typeface="Wingdings" panose="020B0504020202020204" pitchFamily="34" charset="0"/>
              <a:buChar char="q"/>
            </a:pPr>
            <a:r>
              <a:rPr lang="en-US"/>
              <a:t>Focus on coursework and keep </a:t>
            </a:r>
            <a:r>
              <a:rPr lang="en-US" b="1"/>
              <a:t>exploring</a:t>
            </a:r>
            <a:r>
              <a:rPr lang="en-US"/>
              <a:t> specialties (coursework often determines board success)</a:t>
            </a:r>
          </a:p>
          <a:p>
            <a:pPr>
              <a:buFont typeface="Wingdings" panose="020B0504020202020204" pitchFamily="34" charset="0"/>
              <a:buChar char="q"/>
            </a:pPr>
            <a:r>
              <a:rPr lang="en-US"/>
              <a:t>Plan and prep for Boards (COMLEX and optional USMLE)</a:t>
            </a:r>
          </a:p>
          <a:p>
            <a:pPr>
              <a:buFont typeface="Wingdings" panose="020B0504020202020204" pitchFamily="34" charset="0"/>
              <a:buChar char="q"/>
            </a:pPr>
            <a:r>
              <a:rPr lang="en-US"/>
              <a:t>Develop and complete CV in preparation for Clinical Rotation</a:t>
            </a:r>
          </a:p>
          <a:p>
            <a:pPr>
              <a:buFont typeface="Wingdings" panose="020B0504020202020204" pitchFamily="34" charset="0"/>
              <a:buChar char="q"/>
            </a:pPr>
            <a:r>
              <a:rPr lang="en-US"/>
              <a:t>Attend 3rd year clerkship lottery presentation by Clinical Education for core site selection</a:t>
            </a:r>
          </a:p>
          <a:p>
            <a:pPr>
              <a:buFont typeface="Wingdings" panose="020B0504020202020204" pitchFamily="34" charset="0"/>
              <a:buChar char="q"/>
            </a:pPr>
            <a:endParaRPr lang="en-US"/>
          </a:p>
          <a:p>
            <a:pPr>
              <a:buFont typeface="Wingdings" panose="020B0504020202020204" pitchFamily="34" charset="0"/>
              <a:buChar char="q"/>
            </a:pPr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6A0E93BB-E401-654D-1A01-CC52D9EE5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1086" y="5070432"/>
            <a:ext cx="4413336" cy="166491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3D3D5C3-E1AA-72D1-3233-70EB5F6E8AE8}"/>
              </a:ext>
            </a:extLst>
          </p:cNvPr>
          <p:cNvSpPr/>
          <p:nvPr/>
        </p:nvSpPr>
        <p:spPr>
          <a:xfrm>
            <a:off x="529746" y="5691513"/>
            <a:ext cx="7212904" cy="417534"/>
          </a:xfrm>
          <a:prstGeom prst="rect">
            <a:avLst/>
          </a:prstGeom>
          <a:solidFill>
            <a:srgbClr val="264A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B1CACC-913A-41A8-8C8E-F32692E465CE}"/>
              </a:ext>
            </a:extLst>
          </p:cNvPr>
          <p:cNvSpPr txBox="1"/>
          <p:nvPr/>
        </p:nvSpPr>
        <p:spPr>
          <a:xfrm>
            <a:off x="92926" y="6430536"/>
            <a:ext cx="137531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/>
              <a:t>Herndon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452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9A8D9-1D67-F412-0B2A-4AE8026F8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867220"/>
            <a:ext cx="9922764" cy="1294228"/>
          </a:xfrm>
        </p:spPr>
        <p:txBody>
          <a:bodyPr/>
          <a:lstStyle/>
          <a:p>
            <a:r>
              <a:rPr lang="en-US"/>
              <a:t>OMS-III: Specialty Specific Exploration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5BDE1-CB50-6436-A3A8-5FE664E55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4690" y="1999012"/>
            <a:ext cx="10227564" cy="301739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buFont typeface="Wingdings" panose="020B0504020202020204" pitchFamily="34" charset="0"/>
              <a:buChar char="q"/>
            </a:pPr>
            <a:r>
              <a:rPr lang="en-US" sz="1300" dirty="0"/>
              <a:t>Explore Specialties through hands-on clinical experiences and online resources </a:t>
            </a:r>
          </a:p>
          <a:p>
            <a:pPr lvl="1">
              <a:buFont typeface="Wingdings" panose="020B0504020202020204" pitchFamily="34" charset="0"/>
              <a:buChar char="q"/>
            </a:pPr>
            <a:r>
              <a:rPr lang="en-US" sz="1300" dirty="0"/>
              <a:t>Performance in your clerkships will be communicated to residencies through your MSPE</a:t>
            </a:r>
          </a:p>
          <a:p>
            <a:pPr>
              <a:buFont typeface="Wingdings" panose="020B0504020202020204" pitchFamily="34" charset="0"/>
              <a:buChar char="q"/>
            </a:pPr>
            <a:r>
              <a:rPr lang="en-US" sz="1300" dirty="0"/>
              <a:t>Meet with your Clinical Career Advisor</a:t>
            </a:r>
          </a:p>
          <a:p>
            <a:pPr>
              <a:buFont typeface="Wingdings" panose="020B0504020202020204" pitchFamily="34" charset="0"/>
              <a:buChar char="q"/>
            </a:pPr>
            <a:r>
              <a:rPr lang="en-US" sz="1300" dirty="0"/>
              <a:t>Collect Letters of Recommendation</a:t>
            </a:r>
          </a:p>
          <a:p>
            <a:pPr>
              <a:buFont typeface="Wingdings" panose="020B0504020202020204" pitchFamily="34" charset="0"/>
              <a:buChar char="q"/>
            </a:pPr>
            <a:r>
              <a:rPr lang="en-US" sz="1300" dirty="0"/>
              <a:t>Attend Critical Reflections Course</a:t>
            </a:r>
          </a:p>
          <a:p>
            <a:pPr>
              <a:buFont typeface="Wingdings" panose="020B0504020202020204" pitchFamily="34" charset="0"/>
              <a:buChar char="q"/>
            </a:pPr>
            <a:r>
              <a:rPr lang="en-US" sz="1300" dirty="0">
                <a:ea typeface="+mn-lt"/>
                <a:cs typeface="+mn-lt"/>
              </a:rPr>
              <a:t>Schedule Electives and apply for Audition Clerkships </a:t>
            </a:r>
            <a:endParaRPr lang="en-US" sz="1300" dirty="0">
              <a:latin typeface="Neue Haas Grotesk Text Pro"/>
            </a:endParaRPr>
          </a:p>
          <a:p>
            <a:pPr>
              <a:buFont typeface="Wingdings" panose="020B0504020202020204" pitchFamily="34" charset="0"/>
              <a:buChar char="q"/>
            </a:pPr>
            <a:r>
              <a:rPr lang="en-US" sz="1300" dirty="0">
                <a:ea typeface="+mn-lt"/>
                <a:cs typeface="+mn-lt"/>
              </a:rPr>
              <a:t>Study and register for Boards (COMLEX Level 2 and possibly USMLE Step 2)</a:t>
            </a:r>
          </a:p>
          <a:p>
            <a:pPr lvl="1">
              <a:buFont typeface="Wingdings" panose="020B0504020202020204" pitchFamily="34" charset="0"/>
              <a:buChar char="q"/>
            </a:pPr>
            <a:r>
              <a:rPr lang="en-US" sz="1300" dirty="0"/>
              <a:t>Subject exam performance is a good predictor of future Board performance </a:t>
            </a:r>
          </a:p>
          <a:p>
            <a:pPr>
              <a:buFont typeface="Wingdings" panose="020B0504020202020204" pitchFamily="34" charset="0"/>
              <a:buChar char="q"/>
            </a:pPr>
            <a:r>
              <a:rPr lang="en-US" sz="1300" dirty="0"/>
              <a:t>Follow residency programs on social media or other avenues to stay up to date on their requirements/timelines  </a:t>
            </a:r>
          </a:p>
          <a:p>
            <a:endParaRPr lang="en-US" sz="1300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6A0E93BB-E401-654D-1A01-CC52D9EE5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1086" y="5070432"/>
            <a:ext cx="4413336" cy="166491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3D3D5C3-E1AA-72D1-3233-70EB5F6E8AE8}"/>
              </a:ext>
            </a:extLst>
          </p:cNvPr>
          <p:cNvSpPr/>
          <p:nvPr/>
        </p:nvSpPr>
        <p:spPr>
          <a:xfrm>
            <a:off x="529746" y="5691513"/>
            <a:ext cx="7212904" cy="417534"/>
          </a:xfrm>
          <a:prstGeom prst="rect">
            <a:avLst/>
          </a:prstGeom>
          <a:solidFill>
            <a:srgbClr val="264A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1FC9EB-8EC7-573C-3DB0-7A9B7FB73E0D}"/>
              </a:ext>
            </a:extLst>
          </p:cNvPr>
          <p:cNvSpPr txBox="1"/>
          <p:nvPr/>
        </p:nvSpPr>
        <p:spPr>
          <a:xfrm>
            <a:off x="92926" y="6430536"/>
            <a:ext cx="175631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/>
              <a:t>Finch &amp; Leary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152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16340-94A7-4974-3258-571E0F3D7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OMS-IV: Prepare for Match &amp; Residency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0EF4A-ADBB-D1D2-0760-53AF08448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136" y="2278219"/>
            <a:ext cx="9922764" cy="383872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buFont typeface="Wingdings" panose="020B0504020202020204" pitchFamily="34" charset="0"/>
              <a:buChar char="q"/>
            </a:pPr>
            <a:r>
              <a:rPr lang="en-US" sz="1500" dirty="0">
                <a:latin typeface="Neue Haas Grotesk Text Pro"/>
                <a:cs typeface="Arial"/>
              </a:rPr>
              <a:t>Participate in Audition Clerkships in your preferred (and alternate) specialty choices</a:t>
            </a:r>
            <a:endParaRPr lang="en-US" dirty="0">
              <a:latin typeface="Neue Haas Grotesk Text Pro"/>
            </a:endParaRPr>
          </a:p>
          <a:p>
            <a:pPr lvl="1">
              <a:lnSpc>
                <a:spcPct val="100000"/>
              </a:lnSpc>
              <a:buFont typeface="Wingdings" panose="020B0504020202020204" pitchFamily="34" charset="0"/>
              <a:buChar char="q"/>
            </a:pPr>
            <a:r>
              <a:rPr lang="en-US" sz="1500" dirty="0">
                <a:latin typeface="Neue Haas Grotesk Text Pro"/>
                <a:cs typeface="Arial"/>
              </a:rPr>
              <a:t>Continue collecting Letters of Recommendation, understanding specialty requirements/recommendations </a:t>
            </a:r>
          </a:p>
          <a:p>
            <a:pPr>
              <a:lnSpc>
                <a:spcPct val="100000"/>
              </a:lnSpc>
              <a:buFont typeface="Wingdings" panose="020B0504020202020204" pitchFamily="34" charset="0"/>
              <a:buChar char="q"/>
            </a:pPr>
            <a:r>
              <a:rPr lang="en-US" sz="1500" dirty="0">
                <a:latin typeface="Neue Haas Grotesk Text Pro"/>
                <a:cs typeface="Arial"/>
              </a:rPr>
              <a:t>Prepare and submit your ERAS Application (alt. Military, Urology, Ophthalmology, OB-GYN) </a:t>
            </a:r>
          </a:p>
          <a:p>
            <a:pPr lvl="1">
              <a:lnSpc>
                <a:spcPct val="100000"/>
              </a:lnSpc>
              <a:buFont typeface="Wingdings" panose="020B0504020202020204" pitchFamily="34" charset="0"/>
              <a:buChar char="q"/>
            </a:pPr>
            <a:r>
              <a:rPr lang="en-US" sz="1500" dirty="0">
                <a:latin typeface="Neue Haas Grotesk Text Pro"/>
                <a:cs typeface="Arial"/>
              </a:rPr>
              <a:t>Meaningful clubs, organizations, leadership positions, community involvement, academic metrics, research will all be pieces on your application</a:t>
            </a:r>
          </a:p>
          <a:p>
            <a:pPr lvl="1">
              <a:lnSpc>
                <a:spcPct val="100000"/>
              </a:lnSpc>
              <a:buFont typeface="Wingdings" panose="020B0504020202020204" pitchFamily="34" charset="0"/>
              <a:buChar char="q"/>
            </a:pPr>
            <a:r>
              <a:rPr lang="en-US" sz="1500" dirty="0">
                <a:latin typeface="Neue Haas Grotesk Text Pro"/>
                <a:cs typeface="Arial"/>
              </a:rPr>
              <a:t>Residencies are looking for a picture of who you are and whether you "fit" with their program</a:t>
            </a:r>
          </a:p>
          <a:p>
            <a:pPr lvl="2">
              <a:lnSpc>
                <a:spcPct val="100000"/>
              </a:lnSpc>
              <a:buFont typeface="Wingdings" panose="020B0504020202020204" pitchFamily="34" charset="0"/>
              <a:buChar char="q"/>
            </a:pPr>
            <a:r>
              <a:rPr lang="en-US" sz="1300" dirty="0">
                <a:latin typeface="Neue Haas Grotesk Text Pro"/>
                <a:cs typeface="Arial"/>
              </a:rPr>
              <a:t>Research specialties/programs in detail to understand requirements and alignment of your qualifications</a:t>
            </a:r>
          </a:p>
          <a:p>
            <a:pPr>
              <a:lnSpc>
                <a:spcPct val="100000"/>
              </a:lnSpc>
              <a:buFont typeface="Wingdings" panose="020B0504020202020204" pitchFamily="34" charset="0"/>
              <a:buChar char="q"/>
            </a:pPr>
            <a:r>
              <a:rPr lang="en-US" sz="1500" dirty="0">
                <a:latin typeface="Neue Haas Grotesk Text Pro"/>
                <a:cs typeface="Arial"/>
              </a:rPr>
              <a:t>Residency interviews and ranking</a:t>
            </a:r>
          </a:p>
          <a:p>
            <a:pPr>
              <a:lnSpc>
                <a:spcPct val="100000"/>
              </a:lnSpc>
              <a:buFont typeface="Wingdings" panose="020B0504020202020204" pitchFamily="34" charset="0"/>
              <a:buChar char="q"/>
            </a:pPr>
            <a:r>
              <a:rPr lang="en-US" sz="1500" dirty="0">
                <a:latin typeface="Neue Haas Grotesk Text Pro"/>
                <a:cs typeface="Arial"/>
              </a:rPr>
              <a:t>Match</a:t>
            </a:r>
          </a:p>
          <a:p>
            <a:pPr>
              <a:lnSpc>
                <a:spcPct val="100000"/>
              </a:lnSpc>
              <a:buFont typeface="Wingdings" panose="020B0504020202020204" pitchFamily="34" charset="0"/>
              <a:buChar char="q"/>
            </a:pPr>
            <a:r>
              <a:rPr lang="en-US" sz="1500" dirty="0">
                <a:latin typeface="Neue Haas Grotesk Text Pro"/>
                <a:cs typeface="Arial"/>
              </a:rPr>
              <a:t>Graduation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6A0E93BB-E401-654D-1A01-CC52D9EE5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1086" y="5070432"/>
            <a:ext cx="4413336" cy="166491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3D3D5C3-E1AA-72D1-3233-70EB5F6E8AE8}"/>
              </a:ext>
            </a:extLst>
          </p:cNvPr>
          <p:cNvSpPr/>
          <p:nvPr/>
        </p:nvSpPr>
        <p:spPr>
          <a:xfrm>
            <a:off x="529746" y="5691513"/>
            <a:ext cx="7212904" cy="417534"/>
          </a:xfrm>
          <a:prstGeom prst="rect">
            <a:avLst/>
          </a:prstGeom>
          <a:solidFill>
            <a:srgbClr val="264A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98785E-6CBD-B8AE-3C62-E397CE4AF390}"/>
              </a:ext>
            </a:extLst>
          </p:cNvPr>
          <p:cNvSpPr txBox="1"/>
          <p:nvPr/>
        </p:nvSpPr>
        <p:spPr>
          <a:xfrm>
            <a:off x="92926" y="6430536"/>
            <a:ext cx="174702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/>
              <a:t>Finch &amp; Small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617345"/>
      </p:ext>
    </p:extLst>
  </p:cSld>
  <p:clrMapOvr>
    <a:masterClrMapping/>
  </p:clrMapOvr>
</p:sld>
</file>

<file path=ppt/theme/theme1.xml><?xml version="1.0" encoding="utf-8"?>
<a:theme xmlns:a="http://schemas.openxmlformats.org/drawingml/2006/main" name="BjornVTI">
  <a:themeElements>
    <a:clrScheme name="AnalogousFromLightSeedRightStep">
      <a:dk1>
        <a:srgbClr val="000000"/>
      </a:dk1>
      <a:lt1>
        <a:srgbClr val="FFFFFF"/>
      </a:lt1>
      <a:dk2>
        <a:srgbClr val="412E24"/>
      </a:dk2>
      <a:lt2>
        <a:srgbClr val="E8E7E2"/>
      </a:lt2>
      <a:accent1>
        <a:srgbClr val="96A2C6"/>
      </a:accent1>
      <a:accent2>
        <a:srgbClr val="897FBA"/>
      </a:accent2>
      <a:accent3>
        <a:srgbClr val="B296C6"/>
      </a:accent3>
      <a:accent4>
        <a:srgbClr val="BA7FBA"/>
      </a:accent4>
      <a:accent5>
        <a:srgbClr val="C696B2"/>
      </a:accent5>
      <a:accent6>
        <a:srgbClr val="BA7F89"/>
      </a:accent6>
      <a:hlink>
        <a:srgbClr val="908257"/>
      </a:hlink>
      <a:folHlink>
        <a:srgbClr val="7F7F7F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jornVTI" id="{D01443FD-65CF-4AEF-9B9D-4466C96F9785}" vid="{36EF4262-385E-40E6-B073-FB18FD98BF4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BjornVTI</vt:lpstr>
      <vt:lpstr>A 5-year Plan:  Trusting the Process </vt:lpstr>
      <vt:lpstr>Trust the process</vt:lpstr>
      <vt:lpstr>Learning Outcomes</vt:lpstr>
      <vt:lpstr>Use your team</vt:lpstr>
      <vt:lpstr>PowerPoint Presentation</vt:lpstr>
      <vt:lpstr>OMS-I: Understand Yourself</vt:lpstr>
      <vt:lpstr>OMS-II: Competitive Edge</vt:lpstr>
      <vt:lpstr>OMS-III: Specialty Specific Exploration</vt:lpstr>
      <vt:lpstr>OMS-IV: Prepare for Match &amp; Residency</vt:lpstr>
      <vt:lpstr>Residency</vt:lpstr>
      <vt:lpstr>RVU Resources </vt:lpstr>
      <vt:lpstr>External Resources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192</cp:revision>
  <dcterms:created xsi:type="dcterms:W3CDTF">2023-06-28T19:46:53Z</dcterms:created>
  <dcterms:modified xsi:type="dcterms:W3CDTF">2023-09-26T22:18:39Z</dcterms:modified>
</cp:coreProperties>
</file>